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60" r:id="rId2"/>
    <p:sldId id="261" r:id="rId3"/>
    <p:sldId id="257" r:id="rId4"/>
    <p:sldId id="258" r:id="rId5"/>
    <p:sldId id="259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C56D60-4D9F-460D-AD06-4285152BA4CA}" type="datetimeFigureOut">
              <a:rPr lang="da-DK" smtClean="0"/>
              <a:t>06-11-2012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21D49BA-791D-47FB-AE31-8868BCF5C55C}" type="slidenum">
              <a:rPr lang="da-DK" smtClean="0"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a-DK" smtClean="0"/>
              <a:t>Klik for at redigere undertiteltypografien i masteren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 smtClean="0"/>
              <a:t>Klik for at redigere titeltypografi i masteren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A1836A-EC9D-4B89-BC0A-7ABCA39523B7}" type="datetimeFigureOut">
              <a:rPr lang="da-DK" smtClean="0"/>
              <a:pPr/>
              <a:t>06-11-2012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BC071-16BA-4FE4-AC63-699B7EC9A7F8}" type="slidenum">
              <a:rPr lang="da-DK" smtClean="0"/>
              <a:pPr/>
              <a:t>‹nr.›</a:t>
            </a:fld>
            <a:endParaRPr lang="da-D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2304256"/>
          </a:xfrm>
        </p:spPr>
        <p:txBody>
          <a:bodyPr>
            <a:normAutofit/>
          </a:bodyPr>
          <a:lstStyle/>
          <a:p>
            <a:r>
              <a:rPr lang="da-DK" sz="2800" b="1" dirty="0" smtClean="0">
                <a:latin typeface="Times New Roman" pitchFamily="18" charset="0"/>
                <a:cs typeface="Times New Roman" pitchFamily="18" charset="0"/>
              </a:rPr>
              <a:t>OPGØRELSER/EFTERUNDERSØGELSER </a:t>
            </a:r>
            <a:br>
              <a:rPr lang="da-DK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da-DK" sz="2800" b="1" dirty="0" smtClean="0">
                <a:latin typeface="Times New Roman" pitchFamily="18" charset="0"/>
                <a:cs typeface="Times New Roman" pitchFamily="18" charset="0"/>
              </a:rPr>
              <a:t>- INDSATS MED EFFEKT?</a:t>
            </a:r>
            <a:endParaRPr lang="da-DK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115616" y="4725144"/>
            <a:ext cx="6768752" cy="140101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da-DK" sz="1600" dirty="0" smtClean="0">
                <a:latin typeface="Times New Roman" pitchFamily="18" charset="0"/>
                <a:cs typeface="Times New Roman" pitchFamily="18" charset="0"/>
              </a:rPr>
              <a:t>Svend Erik Olsen</a:t>
            </a:r>
          </a:p>
          <a:p>
            <a:pPr>
              <a:buNone/>
            </a:pPr>
            <a:r>
              <a:rPr lang="da-DK" sz="1600" dirty="0" smtClean="0">
                <a:latin typeface="Times New Roman" pitchFamily="18" charset="0"/>
                <a:cs typeface="Times New Roman" pitchFamily="18" charset="0"/>
              </a:rPr>
              <a:t>Leder af psykologteamet</a:t>
            </a:r>
          </a:p>
          <a:p>
            <a:pPr>
              <a:buNone/>
            </a:pPr>
            <a:r>
              <a:rPr lang="da-DK" sz="1600" b="1" dirty="0" smtClean="0">
                <a:latin typeface="Times New Roman" pitchFamily="18" charset="0"/>
                <a:cs typeface="Times New Roman" pitchFamily="18" charset="0"/>
              </a:rPr>
              <a:t>Afprøvningselementet</a:t>
            </a:r>
          </a:p>
          <a:p>
            <a:pPr>
              <a:buNone/>
            </a:pPr>
            <a:r>
              <a:rPr lang="da-DK" sz="1600" b="1" dirty="0" smtClean="0">
                <a:latin typeface="Times New Roman" pitchFamily="18" charset="0"/>
                <a:cs typeface="Times New Roman" pitchFamily="18" charset="0"/>
              </a:rPr>
              <a:t>Forsvarets </a:t>
            </a:r>
            <a:r>
              <a:rPr lang="da-DK" sz="1600" b="1" dirty="0" smtClean="0">
                <a:latin typeface="Times New Roman" pitchFamily="18" charset="0"/>
                <a:cs typeface="Times New Roman" pitchFamily="18" charset="0"/>
              </a:rPr>
              <a:t>Rekruttering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648071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OPGØRELSER/EFTERUNDERSØGELSER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371600" y="1196752"/>
            <a:ext cx="6400800" cy="4968552"/>
          </a:xfrm>
          <a:ln>
            <a:noFill/>
          </a:ln>
        </p:spPr>
        <p:txBody>
          <a:bodyPr>
            <a:normAutofit/>
          </a:bodyPr>
          <a:lstStyle/>
          <a:p>
            <a:pPr algn="l"/>
            <a:endParaRPr lang="da-DK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Personaleudvælgelsers mål:</a:t>
            </a:r>
          </a:p>
          <a:p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STØRST TRÆFSIKKERHED MED MINDST INDSATS!</a:t>
            </a:r>
          </a:p>
          <a:p>
            <a:pPr algn="l"/>
            <a:endParaRPr lang="da-DK" sz="1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Hvordan sikrer vi træfsikkerhed?</a:t>
            </a:r>
          </a:p>
          <a:p>
            <a:pPr lvl="1" algn="l">
              <a:buFont typeface="Arial" pitchFamily="34" charset="0"/>
              <a:buChar char="•"/>
            </a:pPr>
            <a:endParaRPr lang="da-DK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Hvordan finder vi den rette indsats?</a:t>
            </a:r>
          </a:p>
          <a:p>
            <a:pPr lvl="1" algn="l">
              <a:buFont typeface="Arial" pitchFamily="34" charset="0"/>
              <a:buChar char="•"/>
            </a:pPr>
            <a:endParaRPr lang="da-DK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Der er flere forskellige svar!</a:t>
            </a:r>
          </a:p>
          <a:p>
            <a:pPr lvl="1" algn="l">
              <a:buFont typeface="Arial" pitchFamily="34" charset="0"/>
              <a:buChar char="•"/>
            </a:pPr>
            <a:endParaRPr lang="da-DK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Et svar: Ved at </a:t>
            </a: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opgøre </a:t>
            </a: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og lave efterundersøgelser!</a:t>
            </a:r>
          </a:p>
          <a:p>
            <a:pPr lvl="1" algn="l">
              <a:buFont typeface="Arial" pitchFamily="34" charset="0"/>
              <a:buChar char="•"/>
            </a:pPr>
            <a:endParaRPr lang="da-DK" sz="18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 algn="l">
              <a:buFont typeface="Arial" pitchFamily="34" charset="0"/>
              <a:buChar char="•"/>
            </a:pPr>
            <a:r>
              <a:rPr lang="da-DK" sz="18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Indvending: Vi har ikke tid og ressourcer til det!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SYSTEMATISKE, OMFATTENDE UNDERSØGELSER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43608" y="1124744"/>
            <a:ext cx="7056784" cy="4929411"/>
          </a:xfrm>
        </p:spPr>
        <p:txBody>
          <a:bodyPr>
            <a:normAutofit/>
          </a:bodyPr>
          <a:lstStyle/>
          <a:p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Systematiske,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omfattende undersøgelser kræver almindeligvis  mange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data.</a:t>
            </a:r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Disse undersøgelser kan være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ret tidkrævende og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omkostningstunge.</a:t>
            </a:r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Denne slags undersøgelser er nødvendige, hvis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vi vil afdække generelle sammenhænge eller bekræfte almene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hypoteser med stor sikkerhed.</a:t>
            </a:r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da-DK" sz="1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OG HVIS MULIGHEDEN ER DER, SKAL VI GENNEMFØRE DE SYSTEMATISKE, OMFATTENDE UNDERSØGELSER!</a:t>
            </a:r>
            <a:endParaRPr lang="da-DK" sz="1800" b="1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648072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EKSEMPLER FRA FORSVARETS UDVÆLGELSER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1600" y="1340768"/>
            <a:ext cx="7272808" cy="4968552"/>
          </a:xfrm>
        </p:spPr>
        <p:txBody>
          <a:bodyPr>
            <a:normAutofit/>
          </a:bodyPr>
          <a:lstStyle/>
          <a:p>
            <a:endParaRPr lang="da-DK" sz="1800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u="sng" dirty="0" err="1" smtClean="0">
                <a:latin typeface="Times New Roman" pitchFamily="18" charset="0"/>
                <a:cs typeface="Times New Roman" pitchFamily="18" charset="0"/>
              </a:rPr>
              <a:t>Oberstløjtnantundersøgelsen</a:t>
            </a:r>
            <a:r>
              <a:rPr lang="da-DK" sz="1800" u="sng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</a:p>
          <a:p>
            <a:pPr>
              <a:buNone/>
            </a:pP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Bedømmelsestal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:              2-3      4       5       6       7       8       9       I alt</a:t>
            </a: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Antal kadetter:                  17      63     89     84    75      33      7       368</a:t>
            </a: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Forfremmelsesprocent:     </a:t>
            </a:r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     19     27     29    40      55      57      32%  </a:t>
            </a:r>
          </a:p>
          <a:p>
            <a:pPr>
              <a:buNone/>
            </a:pPr>
            <a:endParaRPr lang="da-DK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u="sng" dirty="0" err="1" smtClean="0">
                <a:latin typeface="Times New Roman" pitchFamily="18" charset="0"/>
                <a:cs typeface="Times New Roman" pitchFamily="18" charset="0"/>
              </a:rPr>
              <a:t>Efterkassation</a:t>
            </a:r>
            <a:r>
              <a:rPr lang="da-DK" sz="1800" u="sng" dirty="0" smtClean="0">
                <a:latin typeface="Times New Roman" pitchFamily="18" charset="0"/>
                <a:cs typeface="Times New Roman" pitchFamily="18" charset="0"/>
              </a:rPr>
              <a:t> og intelligensprøveresultat: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En opgørelse af flere tusinde resultater fra sessionsprøvning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viste, at </a:t>
            </a: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efterkassationsprocenten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var dobbelt så høj for de 	</a:t>
            </a: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lavestplacerede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15 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% ved intelligensprøvningen.</a:t>
            </a: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720080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ENDNU ET EKSEMPEL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899592" y="1196752"/>
            <a:ext cx="7344816" cy="5328592"/>
          </a:xfrm>
        </p:spPr>
        <p:txBody>
          <a:bodyPr>
            <a:normAutofit/>
          </a:bodyPr>
          <a:lstStyle/>
          <a:p>
            <a:r>
              <a:rPr lang="da-DK" sz="1800" u="sng" dirty="0" smtClean="0">
                <a:latin typeface="Times New Roman" pitchFamily="18" charset="0"/>
                <a:cs typeface="Times New Roman" pitchFamily="18" charset="0"/>
              </a:rPr>
              <a:t>”Testskoleprognosen”: 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Forudsigelsen af resultat på officersskole</a:t>
            </a: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	Prædiktor:	         Korrelation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:           ”Træfprocent”:</a:t>
            </a: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Civil 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skoleresultat		0,47		22 %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Sergentskoleresultat	0,38		14 %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Regning-matematikprøve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0,36		13 %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BPP/Sessionsprøve		0,29	  	  8 %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Raven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II			0,23	  	  5 %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Engelskprøver		0,24	  	  6 %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Almen-orienteringsprøve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0,17	  	  3 %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Danskprøver		0,32		10 %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Teknisk Forståelsesprøve	0,14	  	  2 %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Simultankapacitet (tempo)	0,23	  	  5 %</a:t>
            </a:r>
          </a:p>
          <a:p>
            <a:pPr>
              <a:buNone/>
            </a:pPr>
            <a:r>
              <a:rPr lang="da-DK" sz="1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Simultankapacitet (kvalitet)	0,07	  	  0 %</a:t>
            </a:r>
          </a:p>
          <a:p>
            <a:pPr>
              <a:buNone/>
            </a:pPr>
            <a:endParaRPr lang="da-DK" sz="1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		Samlet korrelation		0,66		44 %</a:t>
            </a:r>
            <a:endParaRPr lang="da-DK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OPFØLGNING/EFTERUNDERSØGELSE</a:t>
            </a:r>
            <a:br>
              <a:rPr lang="da-DK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I MINIFORMAT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259632" y="1340768"/>
            <a:ext cx="6192688" cy="5112568"/>
          </a:xfrm>
        </p:spPr>
        <p:txBody>
          <a:bodyPr>
            <a:normAutofit/>
          </a:bodyPr>
          <a:lstStyle/>
          <a:p>
            <a:pPr lvl="2"/>
            <a:endParaRPr lang="da-DK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endParaRPr lang="da-DK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Meget nyttig og vigtig information kan indhentes gennem mindre undersøgelser.</a:t>
            </a:r>
          </a:p>
          <a:p>
            <a:pPr lvl="2"/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En praktisk-pragmatisk synsvinkel kan supplere de ideale fordringer.</a:t>
            </a:r>
          </a:p>
          <a:p>
            <a:pPr lvl="2"/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lvl="2"/>
            <a:r>
              <a:rPr lang="da-DK" sz="1800" b="1" dirty="0" smtClean="0">
                <a:latin typeface="Times New Roman" pitchFamily="18" charset="0"/>
                <a:cs typeface="Times New Roman" pitchFamily="18" charset="0"/>
              </a:rPr>
              <a:t>Skærpede hypoteser og generaliseringer kan væltes af få data.</a:t>
            </a:r>
            <a:endParaRPr lang="da-DK" sz="1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EKSEMPLER FRA ET UDVIKLINGSPROJEKT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187624" y="1124744"/>
            <a:ext cx="6840760" cy="5184576"/>
          </a:xfrm>
        </p:spPr>
        <p:txBody>
          <a:bodyPr>
            <a:normAutofit/>
          </a:bodyPr>
          <a:lstStyle/>
          <a:p>
            <a:pPr lvl="1">
              <a:buNone/>
            </a:pP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UDGANGSPUNKT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Udvikling af en styrket udvælgelse af soldater til udsendelse.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Værnepligtige kan søge om at komme på hærens reaktionsstyrkeuddannelse (HRU) med henblik på udsendelse.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Ca. 600 ansøgere skal afprøves indenfor et par uger.</a:t>
            </a:r>
          </a:p>
          <a:p>
            <a:pPr lvl="1">
              <a:buNone/>
            </a:pP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UDVÆLGELSESPROCEDURE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Personprofil med kravene til den egnede ansøger.</a:t>
            </a:r>
          </a:p>
          <a:p>
            <a:pPr lvl="1"/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HRU-spørgeskema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bestående af 1) eksponeringsliste, 2) </a:t>
            </a:r>
            <a:r>
              <a:rPr lang="da-DK" sz="1800" dirty="0" err="1" smtClean="0">
                <a:latin typeface="Times New Roman" pitchFamily="18" charset="0"/>
                <a:cs typeface="Times New Roman" pitchFamily="18" charset="0"/>
              </a:rPr>
              <a:t>belastning-berigelse</a:t>
            </a:r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 skalaer, 3) hårdførhedsskema og 4) symptomliste.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Telefoninterview (om spørgeskemabesvarelsen) med udvalgte/særlige ansøgere.</a:t>
            </a:r>
          </a:p>
          <a:p>
            <a:pPr lvl="1"/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Endelig afgørelse.</a:t>
            </a:r>
          </a:p>
          <a:p>
            <a:pPr lvl="1">
              <a:buNone/>
            </a:pPr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48072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NOGLE RESULTATER FRA UDVIKLINGSFORLØBET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971600" y="1196752"/>
            <a:ext cx="7128792" cy="5400600"/>
          </a:xfrm>
        </p:spPr>
        <p:txBody>
          <a:bodyPr>
            <a:normAutofit/>
          </a:bodyPr>
          <a:lstStyle/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Løbende opgørelser har ført til præciseringer/revideringer af bedømmelseskriterier.</a:t>
            </a:r>
          </a:p>
          <a:p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Frasortering i efteråret 2011: 22 %. Frasortering i foråret 2012: 14 %.</a:t>
            </a: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Vægtningen af svar i spørgeskemaet og interviewet er ændret.</a:t>
            </a:r>
          </a:p>
          <a:p>
            <a:endParaRPr lang="da-DK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Hypotese: Ansøgere fra Livgarden har flere psykiske ressourcer end andre. Stikprøve på 40 ansøgere. Resultat: ?</a:t>
            </a: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Hypotese: Kvindelige ansøgere frasorteres i højere grad end mænd.       I foråret 2012 var der 33 kvindelige ansøgere. Resultat: ?</a:t>
            </a: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Hypotese: Særligt socialt acceptable besvarelser er forkerte/fordrejede.  Stikprøve på 41 besvarelser. Resultat: ?</a:t>
            </a:r>
          </a:p>
          <a:p>
            <a:r>
              <a:rPr lang="da-DK" sz="1800" dirty="0" smtClean="0">
                <a:latin typeface="Times New Roman" pitchFamily="18" charset="0"/>
                <a:cs typeface="Times New Roman" pitchFamily="18" charset="0"/>
              </a:rPr>
              <a:t>Hypotese: For mange ansøgere, der er velbedømte i tjenesten, sorteres fra. Resultat af opgørelse: Af 191 velbedømte frasorteres 7 %. Af 176 med lavere bedømmelse frasorteres 23 %. Men er 7 % stadig for mange?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720080"/>
          </a:xfrm>
        </p:spPr>
        <p:txBody>
          <a:bodyPr>
            <a:normAutofit/>
          </a:bodyPr>
          <a:lstStyle/>
          <a:p>
            <a:r>
              <a:rPr lang="da-DK" sz="2400" dirty="0" smtClean="0">
                <a:latin typeface="Times New Roman" pitchFamily="18" charset="0"/>
                <a:cs typeface="Times New Roman" pitchFamily="18" charset="0"/>
              </a:rPr>
              <a:t>KONKLUSION</a:t>
            </a:r>
            <a:endParaRPr lang="da-DK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043608" y="1268760"/>
            <a:ext cx="7056784" cy="5040560"/>
          </a:xfrm>
        </p:spPr>
        <p:txBody>
          <a:bodyPr>
            <a:normAutofit/>
          </a:bodyPr>
          <a:lstStyle/>
          <a:p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da-DK" sz="18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2000" dirty="0" smtClean="0">
                <a:latin typeface="Times New Roman" pitchFamily="18" charset="0"/>
                <a:cs typeface="Times New Roman" pitchFamily="18" charset="0"/>
              </a:rPr>
              <a:t>Vi skal acceptere og tolerere, at vi agerer i en tåge af usikkerhed! Vi skal søge at minimere usikkerheden, men må ikke tro, at den kan fjernes!</a:t>
            </a:r>
          </a:p>
          <a:p>
            <a:endParaRPr lang="da-DK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Enhver opgørelse/efterundersøgelse er bedre end </a:t>
            </a:r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ingenting</a:t>
            </a:r>
          </a:p>
          <a:p>
            <a:pPr>
              <a:buNone/>
            </a:pPr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og kan føre nærmere målet!</a:t>
            </a:r>
          </a:p>
          <a:p>
            <a:pPr>
              <a:buNone/>
            </a:pPr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pPr>
              <a:buNone/>
            </a:pPr>
            <a:r>
              <a:rPr lang="da-DK" sz="20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da-DK" sz="2000" dirty="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da-DK" sz="2000" dirty="0" smtClean="0">
                <a:latin typeface="Times New Roman" pitchFamily="18" charset="0"/>
                <a:cs typeface="Times New Roman" pitchFamily="18" charset="0"/>
              </a:rPr>
              <a:t>g min kæphest:</a:t>
            </a:r>
          </a:p>
          <a:p>
            <a:r>
              <a:rPr lang="da-DK" sz="2000" dirty="0" smtClean="0">
                <a:latin typeface="Times New Roman" pitchFamily="18" charset="0"/>
                <a:cs typeface="Times New Roman" pitchFamily="18" charset="0"/>
              </a:rPr>
              <a:t>Det er bedre at søge afkræftelse end bekræftelse!</a:t>
            </a:r>
            <a:endParaRPr lang="da-DK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786</TotalTime>
  <Words>468</Words>
  <Application>Microsoft Office PowerPoint</Application>
  <PresentationFormat>Skærmshow (4:3)</PresentationFormat>
  <Paragraphs>97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Diastitler</vt:lpstr>
      </vt:variant>
      <vt:variant>
        <vt:i4>9</vt:i4>
      </vt:variant>
    </vt:vector>
  </HeadingPairs>
  <TitlesOfParts>
    <vt:vector size="10" baseType="lpstr">
      <vt:lpstr>Kontortema</vt:lpstr>
      <vt:lpstr>OPGØRELSER/EFTERUNDERSØGELSER  - INDSATS MED EFFEKT?</vt:lpstr>
      <vt:lpstr>OPGØRELSER/EFTERUNDERSØGELSER</vt:lpstr>
      <vt:lpstr>SYSTEMATISKE, OMFATTENDE UNDERSØGELSER</vt:lpstr>
      <vt:lpstr>EKSEMPLER FRA FORSVARETS UDVÆLGELSER</vt:lpstr>
      <vt:lpstr>ENDNU ET EKSEMPEL</vt:lpstr>
      <vt:lpstr>OPFØLGNING/EFTERUNDERSØGELSE I MINIFORMAT</vt:lpstr>
      <vt:lpstr>EKSEMPLER FRA ET UDVIKLINGSPROJEKT</vt:lpstr>
      <vt:lpstr>NOGLE RESULTATER FRA UDVIKLINGSFORLØBET</vt:lpstr>
      <vt:lpstr>KONKLUSION</vt:lpstr>
    </vt:vector>
  </TitlesOfParts>
  <Company>Forsvaret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OPGØRELSER/EFTERUNDERSØGELSER</dc:title>
  <dc:creator>FPT-RA2361</dc:creator>
  <cp:lastModifiedBy>FPT-RA2361</cp:lastModifiedBy>
  <cp:revision>42</cp:revision>
  <dcterms:created xsi:type="dcterms:W3CDTF">2012-11-05T14:42:59Z</dcterms:created>
  <dcterms:modified xsi:type="dcterms:W3CDTF">2012-11-06T16:01:29Z</dcterms:modified>
</cp:coreProperties>
</file>