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72" r:id="rId3"/>
    <p:sldId id="389" r:id="rId4"/>
    <p:sldId id="401" r:id="rId5"/>
    <p:sldId id="402" r:id="rId6"/>
    <p:sldId id="400" r:id="rId7"/>
    <p:sldId id="385" r:id="rId8"/>
    <p:sldId id="388" r:id="rId9"/>
    <p:sldId id="392" r:id="rId10"/>
    <p:sldId id="321" r:id="rId11"/>
    <p:sldId id="320" r:id="rId12"/>
    <p:sldId id="326" r:id="rId13"/>
    <p:sldId id="395" r:id="rId14"/>
    <p:sldId id="403" r:id="rId15"/>
    <p:sldId id="325" r:id="rId16"/>
    <p:sldId id="299" r:id="rId17"/>
    <p:sldId id="309" r:id="rId18"/>
    <p:sldId id="351" r:id="rId19"/>
    <p:sldId id="399" r:id="rId20"/>
    <p:sldId id="363" r:id="rId21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96D"/>
    <a:srgbClr val="E4F76F"/>
    <a:srgbClr val="4D4D4D"/>
    <a:srgbClr val="A9ABAD"/>
    <a:srgbClr val="007386"/>
    <a:srgbClr val="008096"/>
    <a:srgbClr val="008886"/>
    <a:srgbClr val="008080"/>
    <a:srgbClr val="006666"/>
    <a:srgbClr val="4A7E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3478" autoAdjust="0"/>
  </p:normalViewPr>
  <p:slideViewPr>
    <p:cSldViewPr showGuides="1">
      <p:cViewPr>
        <p:scale>
          <a:sx n="90" d="100"/>
          <a:sy n="90" d="100"/>
        </p:scale>
        <p:origin x="-153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4326E-8E99-4B45-8A11-627DB87F8043}" type="datetimeFigureOut">
              <a:rPr lang="da-DK" smtClean="0"/>
              <a:pPr/>
              <a:t>07-11-2011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FF49B-161B-4173-B489-CD97B8A568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9B725-9EB4-4802-9774-021ACE905A79}" type="datetimeFigureOut">
              <a:rPr lang="da-DK" smtClean="0"/>
              <a:pPr/>
              <a:t>07-11-2011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3AF4-B700-481D-8DF4-AAC536CDC40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3AF4-B700-481D-8DF4-AAC536CDC402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5DFB-1D97-4776-B133-FAE9832DAE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0" y="6357938"/>
            <a:ext cx="9144000" cy="1587"/>
          </a:xfrm>
          <a:prstGeom prst="line">
            <a:avLst/>
          </a:prstGeom>
          <a:ln>
            <a:solidFill>
              <a:srgbClr val="A9AB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C250E-1697-4822-AA8E-7424C9855BA7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4951-F9F7-44C3-8B72-6E712B4AB6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8C2B5-E577-49E6-B843-A2EF94F18006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099A-93BB-4E5E-AB0F-AF391F3708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/>
          <a:lstStyle>
            <a:lvl1pPr>
              <a:defRPr b="0">
                <a:solidFill>
                  <a:srgbClr val="4D4D4D"/>
                </a:solidFill>
              </a:defRPr>
            </a:lvl1pPr>
          </a:lstStyle>
          <a:p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titeltypografi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typografi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Andet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Tredje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Fjerde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Femte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C37DB-A636-45BD-8B20-6A59026944B3}" type="datetimeFigureOut">
              <a:rPr lang="en-US"/>
              <a:pPr>
                <a:defRPr/>
              </a:pPr>
              <a:t>11/7/2011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9F15-BA88-4556-BA97-2333964187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83B7-E060-4717-966B-B73B103F9D9B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14CD-B4DE-4BA5-948C-47C5F7EE51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CD32E-A830-4CE8-BA95-BB26C88B99A1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942D-B478-4374-978B-3BBFD33785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5B62-3925-491F-AFDA-DC18DBA3A70E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93DF-EDDD-48F1-96C4-E3B26DCCBD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2A13-A56D-4EAA-B3FF-E74648C0E452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4D50-AC8E-46AA-9ED2-4017ABC0F8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FEDB-D747-46FE-BDA4-6CC23306A258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D215-F849-4B7B-B286-659585868B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9DF20-1132-468E-84FC-32ADE51A2F9B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58B8-8F5E-4B93-88B4-F6FA5BACA6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en-US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A492A-4329-4A42-A4B7-06530E94091B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9CB4-AF23-4AAE-BF27-E58B026B049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142875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0AE492-6CED-411B-9D8B-CAC4D8C842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cxnSp>
        <p:nvCxnSpPr>
          <p:cNvPr id="9" name="Lige forbindelse 8"/>
          <p:cNvCxnSpPr/>
          <p:nvPr/>
        </p:nvCxnSpPr>
        <p:spPr>
          <a:xfrm>
            <a:off x="0" y="6357938"/>
            <a:ext cx="9144000" cy="1587"/>
          </a:xfrm>
          <a:prstGeom prst="line">
            <a:avLst/>
          </a:prstGeom>
          <a:ln>
            <a:solidFill>
              <a:srgbClr val="A9AB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Billede 12" descr="smal banner.bmp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6313" y="6527800"/>
            <a:ext cx="43576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-142908" y="1078230"/>
            <a:ext cx="9286876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Billede 12" descr="MASTER LOGO one line pantone 43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75" y="6445273"/>
            <a:ext cx="17859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D4D4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38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38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38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38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38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38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38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38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Guidomakransky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da-DK" b="1" dirty="0" smtClean="0">
                <a:solidFill>
                  <a:schemeClr val="tx1"/>
                </a:solidFill>
                <a:latin typeface="+mj-lt"/>
              </a:rPr>
              <a:t>Kan vi stole på test?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ea typeface="+mj-ea"/>
                <a:cs typeface="+mj-cs"/>
              </a:rPr>
              <a:t>Guido Makransky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ea typeface="+mj-ea"/>
                <a:cs typeface="+mj-cs"/>
              </a:rPr>
              <a:t>Senior </a:t>
            </a:r>
            <a:r>
              <a:rPr lang="en-US" sz="1800" dirty="0" err="1" smtClean="0">
                <a:solidFill>
                  <a:schemeClr val="tx1"/>
                </a:solidFill>
                <a:ea typeface="+mj-ea"/>
                <a:cs typeface="+mj-cs"/>
              </a:rPr>
              <a:t>pychometrician</a:t>
            </a:r>
            <a:r>
              <a:rPr lang="en-US" sz="1800" dirty="0" smtClean="0">
                <a:solidFill>
                  <a:schemeClr val="tx1"/>
                </a:solidFill>
                <a:ea typeface="+mj-ea"/>
                <a:cs typeface="+mj-cs"/>
              </a:rPr>
              <a:t>: Master Management International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ea typeface="+mj-ea"/>
                <a:cs typeface="+mj-cs"/>
              </a:rPr>
              <a:t>Ph.D. student: University of </a:t>
            </a:r>
            <a:r>
              <a:rPr lang="en-US" sz="1800" dirty="0" err="1" smtClean="0">
                <a:solidFill>
                  <a:schemeClr val="tx1"/>
                </a:solidFill>
                <a:ea typeface="+mj-ea"/>
                <a:cs typeface="+mj-cs"/>
              </a:rPr>
              <a:t>Twente</a:t>
            </a:r>
            <a:r>
              <a:rPr lang="en-US" sz="1800" dirty="0" smtClean="0">
                <a:solidFill>
                  <a:schemeClr val="tx1"/>
                </a:solidFill>
                <a:ea typeface="+mj-ea"/>
                <a:cs typeface="+mj-cs"/>
              </a:rPr>
              <a:t>, Holland</a:t>
            </a:r>
            <a:endParaRPr lang="en-US" sz="1800" dirty="0">
              <a:solidFill>
                <a:schemeClr val="tx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When there is no control cheating increases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Cheating increases when: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Decreased level of surveillance by proctor </a:t>
            </a:r>
            <a:r>
              <a:rPr lang="en-US" sz="1400" dirty="0" smtClean="0">
                <a:solidFill>
                  <a:schemeClr val="tx1"/>
                </a:solidFill>
              </a:rPr>
              <a:t>(Covey et al., 1989)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Unproctored</a:t>
            </a:r>
            <a:r>
              <a:rPr lang="en-US" dirty="0" smtClean="0">
                <a:solidFill>
                  <a:schemeClr val="tx1"/>
                </a:solidFill>
              </a:rPr>
              <a:t> examination 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</a:rPr>
              <a:t>Sierles</a:t>
            </a:r>
            <a:r>
              <a:rPr lang="en-US" sz="1400" dirty="0" smtClean="0">
                <a:solidFill>
                  <a:schemeClr val="tx1"/>
                </a:solidFill>
              </a:rPr>
              <a:t> et al., 1988)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Instructor leaving the room during testing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Steininger</a:t>
            </a:r>
            <a:r>
              <a:rPr lang="en-US" sz="1400" dirty="0" smtClean="0">
                <a:solidFill>
                  <a:schemeClr val="tx1"/>
                </a:solidFill>
              </a:rPr>
              <a:t> et al., 1964)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Reduced supervision 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</a:rPr>
              <a:t>Leming</a:t>
            </a:r>
            <a:r>
              <a:rPr lang="en-US" sz="1400" dirty="0" smtClean="0">
                <a:solidFill>
                  <a:schemeClr val="tx1"/>
                </a:solidFill>
              </a:rPr>
              <a:t>, 1978)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Traditional method to prevent cheating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1340768"/>
            <a:ext cx="5688632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Proctoring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Instructors as proctors caught less than 1% of cheaters 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</a:rPr>
              <a:t>Fishbein</a:t>
            </a:r>
            <a:r>
              <a:rPr lang="en-US" sz="1400" dirty="0" smtClean="0">
                <a:solidFill>
                  <a:schemeClr val="tx1"/>
                </a:solidFill>
              </a:rPr>
              <a:t>, 1994)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1.3% of undergraduate cheaters are caught </a:t>
            </a:r>
            <a:r>
              <a:rPr lang="en-US" sz="1400" dirty="0" smtClean="0">
                <a:solidFill>
                  <a:schemeClr val="tx1"/>
                </a:solidFill>
              </a:rPr>
              <a:t>(Haines et al., 1986) 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20% of professors ignored obvious cheating </a:t>
            </a:r>
            <a:r>
              <a:rPr lang="en-US" sz="1400" dirty="0" smtClean="0">
                <a:solidFill>
                  <a:schemeClr val="tx1"/>
                </a:solidFill>
              </a:rPr>
              <a:t>(Murray, 1996) 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68144" y="1196752"/>
            <a:ext cx="2928925" cy="194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methods to prevent cheating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Remotely proctored testing stations</a:t>
            </a:r>
          </a:p>
          <a:p>
            <a:pPr lvl="1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endParaRPr lang="da-DK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2708920"/>
            <a:ext cx="46561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72816"/>
            <a:ext cx="2381405" cy="401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Test construction methods used to catch fakers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Social desirability scales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Bogus items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Decision trees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Billede 3" descr="C:\Users\gma\Pictures\Screenpresso\2011-10-20 14h16_2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060848"/>
            <a:ext cx="2333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Methods used to catch cheaters in maximum potential tests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Statistical analyses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Item 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Collusion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challenges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Unproctored</a:t>
            </a:r>
            <a:r>
              <a:rPr lang="en-US" dirty="0" smtClean="0">
                <a:solidFill>
                  <a:schemeClr val="tx1"/>
                </a:solidFill>
              </a:rPr>
              <a:t> Internet delivered tests (UIT)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UIT accounts for the majority of individual employment test administrations in the private sector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Follow-up/confirmation tests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confirmation test is a short computerized test given under supervision to verify the result obtained in an online test </a:t>
            </a:r>
          </a:p>
          <a:p>
            <a:endParaRPr lang="da-DK" dirty="0"/>
          </a:p>
        </p:txBody>
      </p:sp>
      <p:pic>
        <p:nvPicPr>
          <p:cNvPr id="4" name="il_fi" descr="http://www.animaatjes.nl/plaatjes/i/internet/animaatjes-internet-551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9594" y="188640"/>
            <a:ext cx="258087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861048"/>
            <a:ext cx="1224136" cy="148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CAT Confirmation testing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</a:rPr>
              <a:t>Max number of items: 8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Stops test after as few as: 3 items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Average test length 7 minutes (max 15)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Three possible results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UIT test result confirmed: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New test recommended: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UIT test result rejected: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							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da-D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096" y="2870448"/>
            <a:ext cx="754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096" y="3784848"/>
            <a:ext cx="762000" cy="9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096" y="4773634"/>
            <a:ext cx="762000" cy="9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1000 job candidates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100 of them cheated (cheating effect = 2 </a:t>
            </a:r>
            <a:r>
              <a:rPr lang="en-US" sz="2400" dirty="0" err="1" smtClean="0">
                <a:solidFill>
                  <a:schemeClr val="tx1"/>
                </a:solidFill>
              </a:rPr>
              <a:t>sd</a:t>
            </a:r>
            <a:r>
              <a:rPr lang="en-US" sz="2400" dirty="0" smtClean="0">
                <a:solidFill>
                  <a:schemeClr val="tx1"/>
                </a:solidFill>
              </a:rPr>
              <a:t> units).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							Makransky and </a:t>
            </a:r>
            <a:r>
              <a:rPr lang="en-US" sz="1400" dirty="0" err="1" smtClean="0">
                <a:solidFill>
                  <a:schemeClr val="tx1"/>
                </a:solidFill>
              </a:rPr>
              <a:t>Glas</a:t>
            </a:r>
            <a:r>
              <a:rPr lang="en-US" sz="1400" dirty="0" smtClean="0">
                <a:solidFill>
                  <a:schemeClr val="tx1"/>
                </a:solidFill>
              </a:rPr>
              <a:t> (2010)</a:t>
            </a:r>
            <a:endParaRPr lang="en-US" sz="1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259632" y="2420888"/>
          <a:ext cx="4975479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181479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Honest Respondents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Cheaters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 855</a:t>
                      </a:r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720" y="2798624"/>
            <a:ext cx="754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720" y="3713024"/>
            <a:ext cx="762000" cy="9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720" y="4627424"/>
            <a:ext cx="762000" cy="9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Recommendations “Best practice” personality tests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Do not use social desirability scales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Interpret scores cautiously when existing detection methods suggest faking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Implement strategies designed to minimize faking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Test developers should consider implementing formal processes to limit faking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Use personality scales as a “screen-out” rather than a “screen-in” tool</a:t>
            </a:r>
          </a:p>
          <a:p>
            <a:pPr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						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						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						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						Recommendations from Ziegler et. al.,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Recommendations “Best practice” maximum potential tests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Implement procedures to reduce the opportunity for cheating 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Require applicants who obtain qualifying scores in an unsupervised test to take a supervised test to confirm their scores 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Check whether the test-taker’s scores are consistent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Inform test-takers in advance of these procedures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Provide test-takers with a list of expectations and consequences for fraudulent test taking practices, and require test-takers to accept </a:t>
            </a:r>
          </a:p>
          <a:p>
            <a:pPr>
              <a:buFont typeface="+mj-lt"/>
              <a:buAutoNum type="arabi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			International Guidelines on Computer-Based and Internet Delivered Testing, 2005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68760"/>
            <a:ext cx="663508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faking/cheating?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often do people fake/cheat?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and who fakes/cheats?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Methods used to limit faking/cheating.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Methods used to catch fakers/cheaters.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Recommendations and best practice.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84784"/>
            <a:ext cx="20478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Tak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Contact info: </a:t>
            </a:r>
            <a:r>
              <a:rPr lang="en-US" dirty="0" smtClean="0">
                <a:hlinkClick r:id="rId2"/>
              </a:rPr>
              <a:t>Guidomakransky@gmail.com</a:t>
            </a:r>
            <a:endParaRPr lang="en-US" dirty="0" smtClean="0"/>
          </a:p>
          <a:p>
            <a:pPr lvl="1"/>
            <a:endParaRPr lang="da-DK" dirty="0" smtClean="0"/>
          </a:p>
          <a:p>
            <a:pPr lvl="6">
              <a:buNone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6" name="il_fi" descr="http://www.ceci.org.il/debate/wp-content/gallery/other/after-much-discuss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6120130" cy="379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Prevalence of faking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About 1 out of every 4 people fake in a high-stakes situation 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</a:rPr>
              <a:t>Mccann</a:t>
            </a:r>
            <a:r>
              <a:rPr lang="en-US" sz="1400" dirty="0" smtClean="0">
                <a:solidFill>
                  <a:schemeClr val="tx1"/>
                </a:solidFill>
              </a:rPr>
              <a:t> et al., 2011)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45% of job applicants falsify work histories </a:t>
            </a:r>
            <a:r>
              <a:rPr lang="en-US" sz="1400" dirty="0" smtClean="0">
                <a:solidFill>
                  <a:schemeClr val="tx1"/>
                </a:solidFill>
              </a:rPr>
              <a:t>(Burke, 2009)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About half of all college students report cheating on an exam 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</a:rPr>
              <a:t>Cizek</a:t>
            </a:r>
            <a:r>
              <a:rPr lang="en-US" sz="1400" dirty="0" smtClean="0">
                <a:solidFill>
                  <a:schemeClr val="tx1"/>
                </a:solidFill>
              </a:rPr>
              <a:t>, 1999)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Medical or neuropsychological conditions 20 to 40%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Personal injury cases 30%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Disability claims 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Examples of cheating tools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1"/>
            <a:ext cx="4067943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05064"/>
            <a:ext cx="3024336" cy="22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212976"/>
            <a:ext cx="3888432" cy="312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196752"/>
            <a:ext cx="15121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Examples of cheating tools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7302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79112"/>
          </a:xfrm>
        </p:spPr>
        <p:txBody>
          <a:bodyPr/>
          <a:lstStyle/>
          <a:p>
            <a:pPr marL="342900" lvl="1" indent="-342900"/>
            <a:r>
              <a:rPr lang="en-US" dirty="0" smtClean="0">
                <a:solidFill>
                  <a:schemeClr val="tx1"/>
                </a:solidFill>
              </a:rPr>
              <a:t>What is cheating?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484784"/>
            <a:ext cx="7056784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An attempt, by deception or fraudulent means, to represent oneself as possessing </a:t>
            </a:r>
            <a:r>
              <a:rPr lang="en-US" sz="2800" b="1" dirty="0" smtClean="0">
                <a:solidFill>
                  <a:schemeClr val="tx1"/>
                </a:solidFill>
              </a:rPr>
              <a:t>knowledge</a:t>
            </a:r>
            <a:r>
              <a:rPr lang="en-US" sz="2800" dirty="0" smtClean="0">
                <a:solidFill>
                  <a:schemeClr val="tx1"/>
                </a:solidFill>
              </a:rPr>
              <a:t> that one does not actually possess </a:t>
            </a:r>
          </a:p>
          <a:p>
            <a:pPr marL="742950" lvl="2" indent="-342900"/>
            <a:endParaRPr lang="en-US" sz="2400" dirty="0" smtClean="0">
              <a:solidFill>
                <a:schemeClr val="tx1"/>
              </a:solidFill>
            </a:endParaRPr>
          </a:p>
          <a:p>
            <a:pPr marL="742950" lvl="2" indent="-342900"/>
            <a:endParaRPr lang="en-US" sz="2400" dirty="0" smtClean="0">
              <a:solidFill>
                <a:schemeClr val="tx1"/>
              </a:solidFill>
            </a:endParaRPr>
          </a:p>
          <a:p>
            <a:pPr marL="742950" lvl="2" indent="-342900"/>
            <a:endParaRPr lang="en-US" sz="2400" dirty="0" smtClean="0">
              <a:solidFill>
                <a:schemeClr val="tx1"/>
              </a:solidFill>
            </a:endParaRPr>
          </a:p>
          <a:p>
            <a:pPr marL="742950" lvl="2" indent="-342900"/>
            <a:endParaRPr lang="en-US" sz="2400" dirty="0" smtClean="0">
              <a:solidFill>
                <a:schemeClr val="tx1"/>
              </a:solidFill>
            </a:endParaRPr>
          </a:p>
          <a:p>
            <a:pPr marL="3486150" lvl="8" indent="-342900">
              <a:buNone/>
            </a:pPr>
            <a:r>
              <a:rPr lang="en-US" sz="1400" dirty="0" smtClean="0"/>
              <a:t>				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</a:rPr>
              <a:t>Cizek</a:t>
            </a:r>
            <a:r>
              <a:rPr lang="en-US" sz="1400" dirty="0" smtClean="0">
                <a:solidFill>
                  <a:schemeClr val="tx1"/>
                </a:solidFill>
              </a:rPr>
              <a:t>, 1999, p.3)</a:t>
            </a:r>
          </a:p>
          <a:p>
            <a:pPr marL="342900" lvl="1" indent="-3429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742950" lvl="2" indent="-342900"/>
            <a:endParaRPr lang="en-US" dirty="0" smtClean="0">
              <a:solidFill>
                <a:schemeClr val="tx1"/>
              </a:solidFill>
            </a:endParaRPr>
          </a:p>
          <a:p>
            <a:pPr marL="742950" lvl="2" indent="-342900"/>
            <a:endParaRPr lang="en-US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da-DK" dirty="0"/>
          </a:p>
        </p:txBody>
      </p:sp>
      <p:pic>
        <p:nvPicPr>
          <p:cNvPr id="4" name="il_fi" descr="http://thomaskaarup.com/wp-content/uploads/2010/08/brain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96752"/>
            <a:ext cx="15121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		What is faking?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Not considered faking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Impression management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Erroneous self-perception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What is faking?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 behavior not a trait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Goal oriented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Results in an inaccurate impression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Faking is intentional behavior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Involves interaction of person and situation factors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person who fakes in one setting will not necessarily fake in all settings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Not everyone will fake just because they have a reason to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>
              <a:buNone/>
            </a:pPr>
            <a:endParaRPr lang="da-DK" sz="1400" dirty="0" smtClean="0">
              <a:solidFill>
                <a:schemeClr val="tx1"/>
              </a:solidFill>
            </a:endParaRPr>
          </a:p>
          <a:p>
            <a:pPr marL="914400" lvl="1" indent="-45720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						</a:t>
            </a:r>
          </a:p>
          <a:p>
            <a:pPr marL="914400" lvl="1" indent="-45720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						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762" y="188640"/>
            <a:ext cx="349523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Some correlates to faking/cheating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Situational factors: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Knowledge of the job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Knowledge of how the test will be used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Importance of the outcome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Personal factors: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Age 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</a:rPr>
              <a:t>Diekhoff</a:t>
            </a:r>
            <a:r>
              <a:rPr lang="en-US" sz="1400" dirty="0" smtClean="0">
                <a:solidFill>
                  <a:schemeClr val="tx1"/>
                </a:solidFill>
              </a:rPr>
              <a:t>; Graham and Haines)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Lack of conscientiousness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Integrity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Emotional intelligence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Other factors: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Culture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da-DK" sz="1600" dirty="0"/>
          </a:p>
        </p:txBody>
      </p:sp>
      <p:pic>
        <p:nvPicPr>
          <p:cNvPr id="5" name="Billede 4" descr="C:\Users\gma\Pictures\Screenpresso\2011-10-20 14h19_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564904"/>
            <a:ext cx="2257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Methods used to limit faking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Warnings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Feedback interviews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Test design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Verifiable responses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“I take on extra work” vs. “How many hours of overtime did you perform last month?”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Manipulations of item desirability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Forced choice tests</a:t>
            </a:r>
          </a:p>
        </p:txBody>
      </p:sp>
      <p:pic>
        <p:nvPicPr>
          <p:cNvPr id="4" name="Billede 3" descr="C:\Users\gma\Pictures\Screenpresso\2011-10-20 14h14_5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340768"/>
            <a:ext cx="26143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IS Kick off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METIS Kick off</Template>
  <TotalTime>5429</TotalTime>
  <Words>683</Words>
  <Application>Microsoft Office PowerPoint</Application>
  <PresentationFormat>Skærmshow (4:3)</PresentationFormat>
  <Paragraphs>176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METIS Kick off</vt:lpstr>
      <vt:lpstr>Kan vi stole på test?</vt:lpstr>
      <vt:lpstr>Overview</vt:lpstr>
      <vt:lpstr>Prevalence of faking</vt:lpstr>
      <vt:lpstr>Examples of cheating tools</vt:lpstr>
      <vt:lpstr>Examples of cheating tools</vt:lpstr>
      <vt:lpstr>What is cheating?</vt:lpstr>
      <vt:lpstr>  What is faking?</vt:lpstr>
      <vt:lpstr>Some correlates to faking/cheating</vt:lpstr>
      <vt:lpstr>Methods used to limit faking</vt:lpstr>
      <vt:lpstr>When there is no control cheating increases</vt:lpstr>
      <vt:lpstr>Traditional method to prevent cheating </vt:lpstr>
      <vt:lpstr>New methods to prevent cheating</vt:lpstr>
      <vt:lpstr>Test construction methods used to catch fakers</vt:lpstr>
      <vt:lpstr>Methods used to catch cheaters in maximum potential tests </vt:lpstr>
      <vt:lpstr>New challenges</vt:lpstr>
      <vt:lpstr>CAT Confirmation testing</vt:lpstr>
      <vt:lpstr>Results</vt:lpstr>
      <vt:lpstr>Recommendations “Best practice” personality tests</vt:lpstr>
      <vt:lpstr>Recommendations “Best practice” maximum potential tests</vt:lpstr>
      <vt:lpstr>Tak!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METIS Kick off</dc:title>
  <dc:creator>Thorkild Eriksen</dc:creator>
  <cp:lastModifiedBy>Ole</cp:lastModifiedBy>
  <cp:revision>630</cp:revision>
  <dcterms:created xsi:type="dcterms:W3CDTF">2010-06-04T07:46:19Z</dcterms:created>
  <dcterms:modified xsi:type="dcterms:W3CDTF">2011-11-07T09:25:34Z</dcterms:modified>
</cp:coreProperties>
</file>