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9" r:id="rId2"/>
    <p:sldId id="260" r:id="rId3"/>
    <p:sldId id="261" r:id="rId4"/>
    <p:sldId id="262" r:id="rId5"/>
    <p:sldId id="263" r:id="rId6"/>
    <p:sldId id="264" r:id="rId7"/>
    <p:sldId id="266" r:id="rId8"/>
    <p:sldId id="268" r:id="rId9"/>
    <p:sldId id="304" r:id="rId10"/>
    <p:sldId id="306" r:id="rId11"/>
    <p:sldId id="272" r:id="rId12"/>
    <p:sldId id="273" r:id="rId13"/>
    <p:sldId id="274" r:id="rId14"/>
    <p:sldId id="275" r:id="rId15"/>
    <p:sldId id="276" r:id="rId16"/>
    <p:sldId id="307" r:id="rId17"/>
    <p:sldId id="277" r:id="rId18"/>
    <p:sldId id="278" r:id="rId19"/>
    <p:sldId id="280" r:id="rId20"/>
    <p:sldId id="283" r:id="rId21"/>
    <p:sldId id="285" r:id="rId22"/>
    <p:sldId id="287" r:id="rId23"/>
    <p:sldId id="300" r:id="rId24"/>
    <p:sldId id="288" r:id="rId25"/>
    <p:sldId id="289" r:id="rId26"/>
    <p:sldId id="292" r:id="rId27"/>
    <p:sldId id="301" r:id="rId28"/>
    <p:sldId id="295" r:id="rId29"/>
    <p:sldId id="296" r:id="rId30"/>
    <p:sldId id="305" r:id="rId31"/>
  </p:sldIdLst>
  <p:sldSz cx="9144000" cy="6858000" type="screen4x3"/>
  <p:notesSz cx="6797675" cy="99822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1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67AF04-BF20-4963-A32D-8D1814721F7F}"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48CC77A0-DC66-4593-95BD-D6481F3E2E6F}">
      <dgm:prSet phldrT="[Text]" custT="1"/>
      <dgm:spPr/>
      <dgm:t>
        <a:bodyPr/>
        <a:lstStyle/>
        <a:p>
          <a:r>
            <a:rPr lang="da-DK" sz="1600" noProof="0" dirty="0" smtClean="0"/>
            <a:t>Metode til udvælgelse </a:t>
          </a:r>
          <a:r>
            <a:rPr lang="da-DK" sz="1600" baseline="30000" noProof="0" dirty="0" smtClean="0"/>
            <a:t>a</a:t>
          </a:r>
          <a:endParaRPr lang="da-DK" sz="1600" noProof="0" dirty="0"/>
        </a:p>
      </dgm:t>
    </dgm:pt>
    <dgm:pt modelId="{330A1873-36F0-4B62-A521-6EE5F85FF22F}" type="parTrans" cxnId="{31FE50DE-43E0-4BA1-8B27-2DD476CC841E}">
      <dgm:prSet/>
      <dgm:spPr/>
      <dgm:t>
        <a:bodyPr/>
        <a:lstStyle/>
        <a:p>
          <a:endParaRPr lang="en-US"/>
        </a:p>
      </dgm:t>
    </dgm:pt>
    <dgm:pt modelId="{2933A0B6-8718-4C6C-9D65-0EB8E3DE71B5}" type="sibTrans" cxnId="{31FE50DE-43E0-4BA1-8B27-2DD476CC841E}">
      <dgm:prSet/>
      <dgm:spPr/>
      <dgm:t>
        <a:bodyPr/>
        <a:lstStyle/>
        <a:p>
          <a:endParaRPr lang="en-US"/>
        </a:p>
      </dgm:t>
    </dgm:pt>
    <dgm:pt modelId="{23854EB9-ED23-42A8-B226-845F9BB7D943}">
      <dgm:prSet phldrT="[Text]" custT="1"/>
      <dgm:spPr/>
      <dgm:t>
        <a:bodyPr/>
        <a:lstStyle/>
        <a:p>
          <a:r>
            <a:rPr lang="da-DK" sz="1600" noProof="0" dirty="0" smtClean="0"/>
            <a:t>Klassisk interview (</a:t>
          </a:r>
          <a:r>
            <a:rPr lang="da-DK" sz="1600" noProof="0" dirty="0" err="1" smtClean="0"/>
            <a:t>semi</a:t>
          </a:r>
          <a:r>
            <a:rPr lang="da-DK" sz="1600" noProof="0" dirty="0" smtClean="0"/>
            <a:t> struktureret)</a:t>
          </a:r>
          <a:endParaRPr lang="da-DK" sz="1600" noProof="0" dirty="0"/>
        </a:p>
      </dgm:t>
    </dgm:pt>
    <dgm:pt modelId="{00885258-51A1-42E2-B961-F2CBE5893A51}" type="parTrans" cxnId="{C34B9387-F2AB-4B16-A6F3-9E26C80AFE72}">
      <dgm:prSet/>
      <dgm:spPr/>
      <dgm:t>
        <a:bodyPr/>
        <a:lstStyle/>
        <a:p>
          <a:endParaRPr lang="en-US"/>
        </a:p>
      </dgm:t>
    </dgm:pt>
    <dgm:pt modelId="{EB88C08D-E946-4EC7-A56A-85A8E57F3771}" type="sibTrans" cxnId="{C34B9387-F2AB-4B16-A6F3-9E26C80AFE72}">
      <dgm:prSet/>
      <dgm:spPr/>
      <dgm:t>
        <a:bodyPr/>
        <a:lstStyle/>
        <a:p>
          <a:endParaRPr lang="en-US"/>
        </a:p>
      </dgm:t>
    </dgm:pt>
    <dgm:pt modelId="{1A0236D7-7B7D-4612-8D7E-54B61023F589}">
      <dgm:prSet phldrT="[Text]" custT="1"/>
      <dgm:spPr/>
      <dgm:t>
        <a:bodyPr/>
        <a:lstStyle/>
        <a:p>
          <a:r>
            <a:rPr lang="da-DK" sz="1600" noProof="0" dirty="0" smtClean="0"/>
            <a:t>Personlig &amp; IK test + struktureret interview</a:t>
          </a:r>
          <a:endParaRPr lang="da-DK" sz="1600" noProof="0" dirty="0"/>
        </a:p>
      </dgm:t>
    </dgm:pt>
    <dgm:pt modelId="{1303C719-2474-4D20-82A0-061BCF57087F}" type="parTrans" cxnId="{7BFF657E-D1B6-4717-B858-774AE5C7A4CE}">
      <dgm:prSet/>
      <dgm:spPr/>
      <dgm:t>
        <a:bodyPr/>
        <a:lstStyle/>
        <a:p>
          <a:endParaRPr lang="en-US"/>
        </a:p>
      </dgm:t>
    </dgm:pt>
    <dgm:pt modelId="{2BB0D3B4-E72D-4DAF-B830-5E3ED9FC9AD2}" type="sibTrans" cxnId="{7BFF657E-D1B6-4717-B858-774AE5C7A4CE}">
      <dgm:prSet/>
      <dgm:spPr/>
      <dgm:t>
        <a:bodyPr/>
        <a:lstStyle/>
        <a:p>
          <a:endParaRPr lang="en-US"/>
        </a:p>
      </dgm:t>
    </dgm:pt>
    <dgm:pt modelId="{3C679B6B-EFB2-4189-9489-BE727E3C4DAA}">
      <dgm:prSet phldrT="[Text]" custT="1"/>
      <dgm:spPr/>
      <dgm:t>
        <a:bodyPr/>
        <a:lstStyle/>
        <a:p>
          <a:r>
            <a:rPr lang="da-DK" sz="1600" noProof="0" dirty="0" err="1" smtClean="0"/>
            <a:t>Prædiktiv</a:t>
          </a:r>
          <a:r>
            <a:rPr lang="da-DK" sz="1600" noProof="0" dirty="0" smtClean="0"/>
            <a:t> validitet af kriteriet (f.eks. job performance)</a:t>
          </a:r>
          <a:r>
            <a:rPr lang="da-DK" sz="1600" baseline="30000" noProof="0" dirty="0" smtClean="0"/>
            <a:t>b</a:t>
          </a:r>
          <a:endParaRPr lang="da-DK" sz="1600" noProof="0" dirty="0"/>
        </a:p>
      </dgm:t>
    </dgm:pt>
    <dgm:pt modelId="{C6B460FD-3E68-42D7-A8D5-3D15FFFAD146}" type="parTrans" cxnId="{53A4ADBF-BFFC-415D-8D98-379BECAC7365}">
      <dgm:prSet/>
      <dgm:spPr/>
      <dgm:t>
        <a:bodyPr/>
        <a:lstStyle/>
        <a:p>
          <a:endParaRPr lang="en-US"/>
        </a:p>
      </dgm:t>
    </dgm:pt>
    <dgm:pt modelId="{06A5814A-4E8C-4AA8-8733-7DD7068CE615}" type="sibTrans" cxnId="{53A4ADBF-BFFC-415D-8D98-379BECAC7365}">
      <dgm:prSet/>
      <dgm:spPr/>
      <dgm:t>
        <a:bodyPr/>
        <a:lstStyle/>
        <a:p>
          <a:endParaRPr lang="en-US"/>
        </a:p>
      </dgm:t>
    </dgm:pt>
    <dgm:pt modelId="{9C635171-4FEC-4C33-9882-5B9EC2A4E61C}">
      <dgm:prSet phldrT="[Text]" custT="1"/>
      <dgm:spPr/>
      <dgm:t>
        <a:bodyPr/>
        <a:lstStyle/>
        <a:p>
          <a:r>
            <a:rPr lang="da-DK" sz="1600" noProof="0" dirty="0" smtClean="0"/>
            <a:t>Nyt gennemsnit udtrykt som </a:t>
          </a:r>
          <a:r>
            <a:rPr lang="da-DK" sz="1600" noProof="0" dirty="0" err="1" smtClean="0"/>
            <a:t>percentil</a:t>
          </a:r>
          <a:r>
            <a:rPr lang="da-DK" sz="1600" noProof="0" dirty="0" smtClean="0"/>
            <a:t> af ”baseline”  fordelingen </a:t>
          </a:r>
          <a:r>
            <a:rPr lang="da-DK" sz="1600" baseline="30000" noProof="0" dirty="0" smtClean="0"/>
            <a:t>d</a:t>
          </a:r>
          <a:endParaRPr lang="da-DK" sz="1600" noProof="0" dirty="0"/>
        </a:p>
      </dgm:t>
    </dgm:pt>
    <dgm:pt modelId="{360E4E33-2EB3-4162-A2FD-E9B4339DC4CF}" type="parTrans" cxnId="{2E21764A-D461-44B1-BF14-BA730436A14A}">
      <dgm:prSet/>
      <dgm:spPr/>
      <dgm:t>
        <a:bodyPr/>
        <a:lstStyle/>
        <a:p>
          <a:endParaRPr lang="en-US"/>
        </a:p>
      </dgm:t>
    </dgm:pt>
    <dgm:pt modelId="{30012E9D-CA51-4682-94A2-A1D65CABE90F}" type="sibTrans" cxnId="{2E21764A-D461-44B1-BF14-BA730436A14A}">
      <dgm:prSet/>
      <dgm:spPr/>
      <dgm:t>
        <a:bodyPr/>
        <a:lstStyle/>
        <a:p>
          <a:endParaRPr lang="en-US"/>
        </a:p>
      </dgm:t>
    </dgm:pt>
    <dgm:pt modelId="{BF446315-87D8-4315-81DA-BF5CB4CA06C2}">
      <dgm:prSet phldrT="[Text]" custT="1"/>
      <dgm:spPr/>
      <dgm:t>
        <a:bodyPr/>
        <a:lstStyle/>
        <a:p>
          <a:r>
            <a:rPr lang="da-DK" sz="1600" noProof="0" dirty="0" smtClean="0"/>
            <a:t>Ca. 0,3</a:t>
          </a:r>
          <a:endParaRPr lang="da-DK" sz="1600" noProof="0" dirty="0"/>
        </a:p>
      </dgm:t>
    </dgm:pt>
    <dgm:pt modelId="{DA2D4EED-308F-42C5-9709-0E026BDE7E6C}" type="parTrans" cxnId="{F736DCEE-7240-4200-9287-D44CB8DD9745}">
      <dgm:prSet/>
      <dgm:spPr/>
      <dgm:t>
        <a:bodyPr/>
        <a:lstStyle/>
        <a:p>
          <a:endParaRPr lang="en-US"/>
        </a:p>
      </dgm:t>
    </dgm:pt>
    <dgm:pt modelId="{3A359539-8873-45FE-9CB0-0B2103724EE3}" type="sibTrans" cxnId="{F736DCEE-7240-4200-9287-D44CB8DD9745}">
      <dgm:prSet/>
      <dgm:spPr/>
      <dgm:t>
        <a:bodyPr/>
        <a:lstStyle/>
        <a:p>
          <a:endParaRPr lang="en-US"/>
        </a:p>
      </dgm:t>
    </dgm:pt>
    <dgm:pt modelId="{4BB50F1B-136A-4264-8247-AC7AF9CE743D}">
      <dgm:prSet phldrT="[Text]" custT="1"/>
      <dgm:spPr/>
      <dgm:t>
        <a:bodyPr/>
        <a:lstStyle/>
        <a:p>
          <a:r>
            <a:rPr lang="da-DK" sz="1600" noProof="0" dirty="0" smtClean="0"/>
            <a:t>Ca. 0,6</a:t>
          </a:r>
          <a:endParaRPr lang="da-DK" sz="1600" noProof="0" dirty="0"/>
        </a:p>
      </dgm:t>
    </dgm:pt>
    <dgm:pt modelId="{2066EA90-DE1F-4A97-97CA-F77049DCF41D}" type="parTrans" cxnId="{CDA87488-66DE-42F8-9BD5-C5AA4DFB55BE}">
      <dgm:prSet/>
      <dgm:spPr/>
      <dgm:t>
        <a:bodyPr/>
        <a:lstStyle/>
        <a:p>
          <a:endParaRPr lang="en-US"/>
        </a:p>
      </dgm:t>
    </dgm:pt>
    <dgm:pt modelId="{2631F043-0BB2-49BB-9B66-416625AA23B2}" type="sibTrans" cxnId="{CDA87488-66DE-42F8-9BD5-C5AA4DFB55BE}">
      <dgm:prSet/>
      <dgm:spPr/>
      <dgm:t>
        <a:bodyPr/>
        <a:lstStyle/>
        <a:p>
          <a:endParaRPr lang="en-US"/>
        </a:p>
      </dgm:t>
    </dgm:pt>
    <dgm:pt modelId="{9F2F29A7-69A2-4790-9CD1-741D8A5E1D08}">
      <dgm:prSet phldrT="[Text]" custT="1"/>
      <dgm:spPr/>
      <dgm:t>
        <a:bodyPr/>
        <a:lstStyle/>
        <a:p>
          <a:r>
            <a:rPr lang="da-DK" sz="1600" noProof="0" dirty="0" smtClean="0"/>
            <a:t>Ca. +0,40</a:t>
          </a:r>
          <a:endParaRPr lang="da-DK" sz="1600" noProof="0" dirty="0"/>
        </a:p>
      </dgm:t>
    </dgm:pt>
    <dgm:pt modelId="{9C1FC89D-80DD-42D8-8043-D7A5AFE524DE}" type="parTrans" cxnId="{C668FE90-390A-4A84-85F6-8DA1B3F0012F}">
      <dgm:prSet/>
      <dgm:spPr/>
      <dgm:t>
        <a:bodyPr/>
        <a:lstStyle/>
        <a:p>
          <a:endParaRPr lang="en-US"/>
        </a:p>
      </dgm:t>
    </dgm:pt>
    <dgm:pt modelId="{70B44E6D-748B-41A5-AA7E-192B381AF12A}" type="sibTrans" cxnId="{C668FE90-390A-4A84-85F6-8DA1B3F0012F}">
      <dgm:prSet/>
      <dgm:spPr/>
      <dgm:t>
        <a:bodyPr/>
        <a:lstStyle/>
        <a:p>
          <a:endParaRPr lang="en-US"/>
        </a:p>
      </dgm:t>
    </dgm:pt>
    <dgm:pt modelId="{CE17CF7F-9850-4FE2-9285-17B9B0F1D77B}">
      <dgm:prSet phldrT="[Text]" custT="1"/>
      <dgm:spPr/>
      <dgm:t>
        <a:bodyPr/>
        <a:lstStyle/>
        <a:p>
          <a:r>
            <a:rPr lang="da-DK" sz="1600" noProof="0" dirty="0" smtClean="0"/>
            <a:t>Ca. +0,75</a:t>
          </a:r>
          <a:endParaRPr lang="da-DK" sz="1600" noProof="0" dirty="0"/>
        </a:p>
      </dgm:t>
    </dgm:pt>
    <dgm:pt modelId="{0A18EF57-675B-4D8C-81D2-79E7C37378FE}" type="parTrans" cxnId="{7B88B97F-9941-4B15-B801-29F6DD44CF1A}">
      <dgm:prSet/>
      <dgm:spPr/>
      <dgm:t>
        <a:bodyPr/>
        <a:lstStyle/>
        <a:p>
          <a:endParaRPr lang="en-US"/>
        </a:p>
      </dgm:t>
    </dgm:pt>
    <dgm:pt modelId="{1B26B569-9333-42C7-82CE-EB6F0DD800E9}" type="sibTrans" cxnId="{7B88B97F-9941-4B15-B801-29F6DD44CF1A}">
      <dgm:prSet/>
      <dgm:spPr/>
      <dgm:t>
        <a:bodyPr/>
        <a:lstStyle/>
        <a:p>
          <a:endParaRPr lang="en-US"/>
        </a:p>
      </dgm:t>
    </dgm:pt>
    <dgm:pt modelId="{FB1F5425-7BA9-4143-9EB9-F423ABD7EAB5}">
      <dgm:prSet custT="1"/>
      <dgm:spPr/>
      <dgm:t>
        <a:bodyPr/>
        <a:lstStyle/>
        <a:p>
          <a:r>
            <a:rPr lang="da-DK" sz="1600" noProof="0" dirty="0" smtClean="0"/>
            <a:t>Gennemsnitlig tilvækst som følge af metode v/selektionsratio ¼ (udtrykt i SD af kriteriet)</a:t>
          </a:r>
          <a:r>
            <a:rPr lang="da-DK" sz="1600" baseline="30000" noProof="0" dirty="0" smtClean="0"/>
            <a:t>c</a:t>
          </a:r>
          <a:endParaRPr lang="da-DK" sz="1600" noProof="0" dirty="0" smtClean="0"/>
        </a:p>
      </dgm:t>
    </dgm:pt>
    <dgm:pt modelId="{B36A8A51-E43B-4E42-A98D-651818BBCEEA}" type="parTrans" cxnId="{B27335AA-6F97-4EC8-A5AE-EBF0FD0AADA8}">
      <dgm:prSet/>
      <dgm:spPr/>
      <dgm:t>
        <a:bodyPr/>
        <a:lstStyle/>
        <a:p>
          <a:endParaRPr lang="en-US"/>
        </a:p>
      </dgm:t>
    </dgm:pt>
    <dgm:pt modelId="{E167377E-6E6D-41E2-94C4-B834D46A6108}" type="sibTrans" cxnId="{B27335AA-6F97-4EC8-A5AE-EBF0FD0AADA8}">
      <dgm:prSet/>
      <dgm:spPr/>
      <dgm:t>
        <a:bodyPr/>
        <a:lstStyle/>
        <a:p>
          <a:endParaRPr lang="en-US"/>
        </a:p>
      </dgm:t>
    </dgm:pt>
    <dgm:pt modelId="{A44C07DB-0F37-454D-93FE-5B6E36C08B83}">
      <dgm:prSet phldrT="[Text]" custT="1"/>
      <dgm:spPr/>
      <dgm:t>
        <a:bodyPr/>
        <a:lstStyle/>
        <a:p>
          <a:r>
            <a:rPr lang="da-DK" sz="1600" noProof="0" dirty="0" smtClean="0"/>
            <a:t>Nyt gennemsnit svarer til de bedste ….. af tilfældig udvalgte </a:t>
          </a:r>
          <a:r>
            <a:rPr lang="da-DK" sz="1600" baseline="30000" noProof="0" dirty="0" smtClean="0"/>
            <a:t>e</a:t>
          </a:r>
          <a:endParaRPr lang="da-DK" sz="1600" noProof="0" dirty="0"/>
        </a:p>
      </dgm:t>
    </dgm:pt>
    <dgm:pt modelId="{DB289ADF-266C-48C0-ACAE-CB24FC62040A}" type="parTrans" cxnId="{8999751B-C341-4DC9-90D5-DF6463C84CBF}">
      <dgm:prSet/>
      <dgm:spPr/>
      <dgm:t>
        <a:bodyPr/>
        <a:lstStyle/>
        <a:p>
          <a:endParaRPr lang="en-US"/>
        </a:p>
      </dgm:t>
    </dgm:pt>
    <dgm:pt modelId="{01FCA8F2-7E6D-4A9E-A79A-0F15027F79E9}" type="sibTrans" cxnId="{8999751B-C341-4DC9-90D5-DF6463C84CBF}">
      <dgm:prSet/>
      <dgm:spPr/>
      <dgm:t>
        <a:bodyPr/>
        <a:lstStyle/>
        <a:p>
          <a:endParaRPr lang="en-US"/>
        </a:p>
      </dgm:t>
    </dgm:pt>
    <dgm:pt modelId="{598677E7-D8D4-466B-ACF4-F9FDAED6F451}">
      <dgm:prSet phldrT="[Text]" custT="1"/>
      <dgm:spPr/>
      <dgm:t>
        <a:bodyPr/>
        <a:lstStyle/>
        <a:p>
          <a:r>
            <a:rPr lang="da-DK" sz="1600" noProof="0" dirty="0" smtClean="0"/>
            <a:t>Ca. 75%</a:t>
          </a:r>
          <a:endParaRPr lang="da-DK" sz="1600" noProof="0" dirty="0"/>
        </a:p>
      </dgm:t>
    </dgm:pt>
    <dgm:pt modelId="{A3BFC7CF-24CD-4858-82EA-0B9084C8085B}" type="parTrans" cxnId="{56171236-F255-4ADB-BDB0-EFE1A1094067}">
      <dgm:prSet/>
      <dgm:spPr/>
      <dgm:t>
        <a:bodyPr/>
        <a:lstStyle/>
        <a:p>
          <a:endParaRPr lang="en-US"/>
        </a:p>
      </dgm:t>
    </dgm:pt>
    <dgm:pt modelId="{978DE127-9034-432E-9108-8A626123EA63}" type="sibTrans" cxnId="{56171236-F255-4ADB-BDB0-EFE1A1094067}">
      <dgm:prSet/>
      <dgm:spPr/>
      <dgm:t>
        <a:bodyPr/>
        <a:lstStyle/>
        <a:p>
          <a:endParaRPr lang="en-US"/>
        </a:p>
      </dgm:t>
    </dgm:pt>
    <dgm:pt modelId="{5EF8F843-EC02-4423-AB85-A79752D2DF4E}">
      <dgm:prSet phldrT="[Text]" custT="1"/>
      <dgm:spPr/>
      <dgm:t>
        <a:bodyPr/>
        <a:lstStyle/>
        <a:p>
          <a:r>
            <a:rPr lang="da-DK" sz="1600" noProof="0" dirty="0" smtClean="0"/>
            <a:t>Ca. 65-67%</a:t>
          </a:r>
          <a:endParaRPr lang="da-DK" sz="1600" noProof="0" dirty="0"/>
        </a:p>
      </dgm:t>
    </dgm:pt>
    <dgm:pt modelId="{51607E78-4004-4FF7-BEB5-C9C4622DFAE5}" type="sibTrans" cxnId="{FA39C53F-AF74-42DB-9631-2F8278B131FE}">
      <dgm:prSet/>
      <dgm:spPr/>
      <dgm:t>
        <a:bodyPr/>
        <a:lstStyle/>
        <a:p>
          <a:endParaRPr lang="en-US"/>
        </a:p>
      </dgm:t>
    </dgm:pt>
    <dgm:pt modelId="{3F55B2E6-6CE3-4D92-A79E-3C4494832CF7}" type="parTrans" cxnId="{FA39C53F-AF74-42DB-9631-2F8278B131FE}">
      <dgm:prSet/>
      <dgm:spPr/>
      <dgm:t>
        <a:bodyPr/>
        <a:lstStyle/>
        <a:p>
          <a:endParaRPr lang="en-US"/>
        </a:p>
      </dgm:t>
    </dgm:pt>
    <dgm:pt modelId="{1E6C9323-9CEA-4122-BFDA-698516C3BFF5}">
      <dgm:prSet phldrT="[Text]" custT="1"/>
      <dgm:spPr/>
      <dgm:t>
        <a:bodyPr/>
        <a:lstStyle/>
        <a:p>
          <a:r>
            <a:rPr lang="da-DK" sz="1600" noProof="0" dirty="0" smtClean="0"/>
            <a:t>Tilvækst i kriteriet udtrykt i Kr. (Løn: M=40k, SD=10k &amp; Performance =  løn)</a:t>
          </a:r>
          <a:r>
            <a:rPr lang="da-DK" sz="1600" baseline="30000" noProof="0" dirty="0" smtClean="0"/>
            <a:t>f</a:t>
          </a:r>
          <a:endParaRPr lang="da-DK" sz="1600" noProof="0" dirty="0"/>
        </a:p>
      </dgm:t>
    </dgm:pt>
    <dgm:pt modelId="{EBDEE5A8-FE1A-4D07-9DEB-8EEB7BD01292}" type="parTrans" cxnId="{148103FA-83D6-47E1-9601-1E12A135023D}">
      <dgm:prSet/>
      <dgm:spPr/>
      <dgm:t>
        <a:bodyPr/>
        <a:lstStyle/>
        <a:p>
          <a:endParaRPr lang="en-US"/>
        </a:p>
      </dgm:t>
    </dgm:pt>
    <dgm:pt modelId="{36109E32-397B-4704-A09E-8E1E58AD4772}" type="sibTrans" cxnId="{148103FA-83D6-47E1-9601-1E12A135023D}">
      <dgm:prSet/>
      <dgm:spPr/>
      <dgm:t>
        <a:bodyPr/>
        <a:lstStyle/>
        <a:p>
          <a:endParaRPr lang="en-US"/>
        </a:p>
      </dgm:t>
    </dgm:pt>
    <dgm:pt modelId="{991B9BF3-C5B5-4206-B529-E39FD391CA58}">
      <dgm:prSet phldrT="[Text]" custT="1"/>
      <dgm:spPr/>
      <dgm:t>
        <a:bodyPr/>
        <a:lstStyle/>
        <a:p>
          <a:r>
            <a:rPr lang="da-DK" sz="1600" noProof="0" dirty="0" smtClean="0"/>
            <a:t>Ca. 75-80%</a:t>
          </a:r>
          <a:endParaRPr lang="da-DK" sz="1600" noProof="0" dirty="0"/>
        </a:p>
      </dgm:t>
    </dgm:pt>
    <dgm:pt modelId="{D5F2CF6E-7940-4A00-989B-0747B059BFED}" type="parTrans" cxnId="{57A2F6BF-B3CF-40A6-B87C-F35040E935FE}">
      <dgm:prSet/>
      <dgm:spPr/>
      <dgm:t>
        <a:bodyPr/>
        <a:lstStyle/>
        <a:p>
          <a:endParaRPr lang="en-US"/>
        </a:p>
      </dgm:t>
    </dgm:pt>
    <dgm:pt modelId="{230E1151-C738-4F86-BFC1-47075FEAE06A}" type="sibTrans" cxnId="{57A2F6BF-B3CF-40A6-B87C-F35040E935FE}">
      <dgm:prSet/>
      <dgm:spPr/>
      <dgm:t>
        <a:bodyPr/>
        <a:lstStyle/>
        <a:p>
          <a:endParaRPr lang="en-US"/>
        </a:p>
      </dgm:t>
    </dgm:pt>
    <dgm:pt modelId="{14E8B668-4B58-4ABC-8B46-D7AACDB0E154}">
      <dgm:prSet phldrT="[Text]" custT="1"/>
      <dgm:spPr/>
      <dgm:t>
        <a:bodyPr/>
        <a:lstStyle/>
        <a:p>
          <a:r>
            <a:rPr lang="da-DK" sz="1600" noProof="0" dirty="0" smtClean="0"/>
            <a:t>Ca. 50%</a:t>
          </a:r>
          <a:endParaRPr lang="da-DK" sz="1600" noProof="0" dirty="0"/>
        </a:p>
      </dgm:t>
    </dgm:pt>
    <dgm:pt modelId="{75974A0D-5107-43D2-8478-4633BB9883BB}" type="parTrans" cxnId="{9C011856-DD8A-4F37-BF81-E0903F6BBCE2}">
      <dgm:prSet/>
      <dgm:spPr/>
      <dgm:t>
        <a:bodyPr/>
        <a:lstStyle/>
        <a:p>
          <a:endParaRPr lang="en-US"/>
        </a:p>
      </dgm:t>
    </dgm:pt>
    <dgm:pt modelId="{8A4BF6CF-975C-4B70-8D15-F9A7B7D956E0}" type="sibTrans" cxnId="{9C011856-DD8A-4F37-BF81-E0903F6BBCE2}">
      <dgm:prSet/>
      <dgm:spPr/>
      <dgm:t>
        <a:bodyPr/>
        <a:lstStyle/>
        <a:p>
          <a:endParaRPr lang="en-US"/>
        </a:p>
      </dgm:t>
    </dgm:pt>
    <dgm:pt modelId="{4667FBF4-3193-402B-8CD8-D46D5C3A83D8}">
      <dgm:prSet phldrT="[Text]" custT="1"/>
      <dgm:spPr/>
      <dgm:t>
        <a:bodyPr/>
        <a:lstStyle/>
        <a:p>
          <a:r>
            <a:rPr lang="da-DK" sz="1600" noProof="0" dirty="0" smtClean="0"/>
            <a:t>Ca. 7500 </a:t>
          </a:r>
          <a:r>
            <a:rPr lang="en-US" sz="1600" noProof="0" dirty="0" smtClean="0"/>
            <a:t>(0,75 * 10.000)</a:t>
          </a:r>
          <a:endParaRPr lang="da-DK" sz="1600" noProof="0" dirty="0"/>
        </a:p>
      </dgm:t>
    </dgm:pt>
    <dgm:pt modelId="{53821558-B938-4F64-98AA-EBDCC56CB865}" type="parTrans" cxnId="{9D4EAE48-FACE-4D98-81E2-5D9E12B2F76E}">
      <dgm:prSet/>
      <dgm:spPr/>
      <dgm:t>
        <a:bodyPr/>
        <a:lstStyle/>
        <a:p>
          <a:endParaRPr lang="en-US"/>
        </a:p>
      </dgm:t>
    </dgm:pt>
    <dgm:pt modelId="{A0FE266F-4BBB-4022-872F-B011C3F0B302}" type="sibTrans" cxnId="{9D4EAE48-FACE-4D98-81E2-5D9E12B2F76E}">
      <dgm:prSet/>
      <dgm:spPr/>
      <dgm:t>
        <a:bodyPr/>
        <a:lstStyle/>
        <a:p>
          <a:endParaRPr lang="en-US"/>
        </a:p>
      </dgm:t>
    </dgm:pt>
    <dgm:pt modelId="{A282429C-32B3-4A3D-94B4-FEA83D769DC3}">
      <dgm:prSet phldrT="[Text]" custT="1"/>
      <dgm:spPr/>
      <dgm:t>
        <a:bodyPr/>
        <a:lstStyle/>
        <a:p>
          <a:r>
            <a:rPr lang="da-DK" sz="1600" noProof="0" dirty="0" smtClean="0"/>
            <a:t>Ca. 4000 (0,40 * 10.000)</a:t>
          </a:r>
          <a:endParaRPr lang="da-DK" sz="1600" noProof="0" dirty="0"/>
        </a:p>
      </dgm:t>
    </dgm:pt>
    <dgm:pt modelId="{B1CA102D-6133-452B-B476-351CB1BD868C}" type="parTrans" cxnId="{871FAAFC-1FA5-4689-8E6F-5EBDE4E9A766}">
      <dgm:prSet/>
      <dgm:spPr/>
      <dgm:t>
        <a:bodyPr/>
        <a:lstStyle/>
        <a:p>
          <a:endParaRPr lang="en-US"/>
        </a:p>
      </dgm:t>
    </dgm:pt>
    <dgm:pt modelId="{6D16F2DA-29B5-4CB4-814A-DF0D8EC78054}" type="sibTrans" cxnId="{871FAAFC-1FA5-4689-8E6F-5EBDE4E9A766}">
      <dgm:prSet/>
      <dgm:spPr/>
      <dgm:t>
        <a:bodyPr/>
        <a:lstStyle/>
        <a:p>
          <a:endParaRPr lang="en-US"/>
        </a:p>
      </dgm:t>
    </dgm:pt>
    <dgm:pt modelId="{A6413359-A519-4EEE-9E6E-A5D4F0F01F0C}" type="pres">
      <dgm:prSet presAssocID="{4A67AF04-BF20-4963-A32D-8D1814721F7F}" presName="Name0" presStyleCnt="0">
        <dgm:presLayoutVars>
          <dgm:dir/>
          <dgm:animLvl val="lvl"/>
          <dgm:resizeHandles val="exact"/>
        </dgm:presLayoutVars>
      </dgm:prSet>
      <dgm:spPr/>
      <dgm:t>
        <a:bodyPr/>
        <a:lstStyle/>
        <a:p>
          <a:endParaRPr lang="en-US"/>
        </a:p>
      </dgm:t>
    </dgm:pt>
    <dgm:pt modelId="{3799128F-38E4-48DB-9507-123EEB13FCD2}" type="pres">
      <dgm:prSet presAssocID="{1E6C9323-9CEA-4122-BFDA-698516C3BFF5}" presName="boxAndChildren" presStyleCnt="0"/>
      <dgm:spPr/>
    </dgm:pt>
    <dgm:pt modelId="{BF526D8B-B197-422B-B3DD-732F19740CA0}" type="pres">
      <dgm:prSet presAssocID="{1E6C9323-9CEA-4122-BFDA-698516C3BFF5}" presName="parentTextBox" presStyleLbl="node1" presStyleIdx="0" presStyleCnt="6"/>
      <dgm:spPr/>
      <dgm:t>
        <a:bodyPr/>
        <a:lstStyle/>
        <a:p>
          <a:endParaRPr lang="en-US"/>
        </a:p>
      </dgm:t>
    </dgm:pt>
    <dgm:pt modelId="{776B10B7-4942-47F9-A072-BC9C3AFBC4D6}" type="pres">
      <dgm:prSet presAssocID="{1E6C9323-9CEA-4122-BFDA-698516C3BFF5}" presName="entireBox" presStyleLbl="node1" presStyleIdx="0" presStyleCnt="6"/>
      <dgm:spPr/>
      <dgm:t>
        <a:bodyPr/>
        <a:lstStyle/>
        <a:p>
          <a:endParaRPr lang="en-US"/>
        </a:p>
      </dgm:t>
    </dgm:pt>
    <dgm:pt modelId="{2464C5A4-D58F-4925-B35F-81051AC88E81}" type="pres">
      <dgm:prSet presAssocID="{1E6C9323-9CEA-4122-BFDA-698516C3BFF5}" presName="descendantBox" presStyleCnt="0"/>
      <dgm:spPr/>
    </dgm:pt>
    <dgm:pt modelId="{C8CAA3D0-B30C-4FCB-A0A3-0A0224318560}" type="pres">
      <dgm:prSet presAssocID="{A282429C-32B3-4A3D-94B4-FEA83D769DC3}" presName="childTextBox" presStyleLbl="fgAccFollowNode1" presStyleIdx="0" presStyleCnt="12">
        <dgm:presLayoutVars>
          <dgm:bulletEnabled val="1"/>
        </dgm:presLayoutVars>
      </dgm:prSet>
      <dgm:spPr/>
      <dgm:t>
        <a:bodyPr/>
        <a:lstStyle/>
        <a:p>
          <a:endParaRPr lang="en-US"/>
        </a:p>
      </dgm:t>
    </dgm:pt>
    <dgm:pt modelId="{B5ACB987-5879-4EEA-9E76-898FE4EE699D}" type="pres">
      <dgm:prSet presAssocID="{4667FBF4-3193-402B-8CD8-D46D5C3A83D8}" presName="childTextBox" presStyleLbl="fgAccFollowNode1" presStyleIdx="1" presStyleCnt="12">
        <dgm:presLayoutVars>
          <dgm:bulletEnabled val="1"/>
        </dgm:presLayoutVars>
      </dgm:prSet>
      <dgm:spPr/>
      <dgm:t>
        <a:bodyPr/>
        <a:lstStyle/>
        <a:p>
          <a:endParaRPr lang="en-US"/>
        </a:p>
      </dgm:t>
    </dgm:pt>
    <dgm:pt modelId="{DBDF903B-4A18-4D72-BFD3-2FACA79432D6}" type="pres">
      <dgm:prSet presAssocID="{01FCA8F2-7E6D-4A9E-A79A-0F15027F79E9}" presName="sp" presStyleCnt="0"/>
      <dgm:spPr/>
    </dgm:pt>
    <dgm:pt modelId="{A2722C34-0DE8-40E5-A8B8-495B53BCBC4A}" type="pres">
      <dgm:prSet presAssocID="{A44C07DB-0F37-454D-93FE-5B6E36C08B83}" presName="arrowAndChildren" presStyleCnt="0"/>
      <dgm:spPr/>
    </dgm:pt>
    <dgm:pt modelId="{99C41304-D232-4C56-B660-A5A2C8A7D154}" type="pres">
      <dgm:prSet presAssocID="{A44C07DB-0F37-454D-93FE-5B6E36C08B83}" presName="parentTextArrow" presStyleLbl="node1" presStyleIdx="0" presStyleCnt="6"/>
      <dgm:spPr/>
      <dgm:t>
        <a:bodyPr/>
        <a:lstStyle/>
        <a:p>
          <a:endParaRPr lang="en-US"/>
        </a:p>
      </dgm:t>
    </dgm:pt>
    <dgm:pt modelId="{59E0AA60-4314-48AA-978C-002CFC5296AE}" type="pres">
      <dgm:prSet presAssocID="{A44C07DB-0F37-454D-93FE-5B6E36C08B83}" presName="arrow" presStyleLbl="node1" presStyleIdx="1" presStyleCnt="6"/>
      <dgm:spPr/>
      <dgm:t>
        <a:bodyPr/>
        <a:lstStyle/>
        <a:p>
          <a:endParaRPr lang="en-US"/>
        </a:p>
      </dgm:t>
    </dgm:pt>
    <dgm:pt modelId="{CD523943-C922-44CA-A8E9-62451FEA6223}" type="pres">
      <dgm:prSet presAssocID="{A44C07DB-0F37-454D-93FE-5B6E36C08B83}" presName="descendantArrow" presStyleCnt="0"/>
      <dgm:spPr/>
    </dgm:pt>
    <dgm:pt modelId="{12905623-ABDD-4768-9E78-18CBCDA1FCF0}" type="pres">
      <dgm:prSet presAssocID="{991B9BF3-C5B5-4206-B529-E39FD391CA58}" presName="childTextArrow" presStyleLbl="fgAccFollowNode1" presStyleIdx="2" presStyleCnt="12">
        <dgm:presLayoutVars>
          <dgm:bulletEnabled val="1"/>
        </dgm:presLayoutVars>
      </dgm:prSet>
      <dgm:spPr/>
      <dgm:t>
        <a:bodyPr/>
        <a:lstStyle/>
        <a:p>
          <a:endParaRPr lang="en-US"/>
        </a:p>
      </dgm:t>
    </dgm:pt>
    <dgm:pt modelId="{95B89BAE-AE6F-43FC-92FB-F3F8A22E4C8A}" type="pres">
      <dgm:prSet presAssocID="{14E8B668-4B58-4ABC-8B46-D7AACDB0E154}" presName="childTextArrow" presStyleLbl="fgAccFollowNode1" presStyleIdx="3" presStyleCnt="12">
        <dgm:presLayoutVars>
          <dgm:bulletEnabled val="1"/>
        </dgm:presLayoutVars>
      </dgm:prSet>
      <dgm:spPr/>
      <dgm:t>
        <a:bodyPr/>
        <a:lstStyle/>
        <a:p>
          <a:endParaRPr lang="en-US"/>
        </a:p>
      </dgm:t>
    </dgm:pt>
    <dgm:pt modelId="{A5FCCEE1-7F9A-4A62-90A5-E9858B9977C7}" type="pres">
      <dgm:prSet presAssocID="{30012E9D-CA51-4682-94A2-A1D65CABE90F}" presName="sp" presStyleCnt="0"/>
      <dgm:spPr/>
    </dgm:pt>
    <dgm:pt modelId="{CF51C48E-E4D7-4711-B078-746E4AD378C9}" type="pres">
      <dgm:prSet presAssocID="{9C635171-4FEC-4C33-9882-5B9EC2A4E61C}" presName="arrowAndChildren" presStyleCnt="0"/>
      <dgm:spPr/>
    </dgm:pt>
    <dgm:pt modelId="{01BB339B-FE51-4CD9-AD16-F7B0832250CE}" type="pres">
      <dgm:prSet presAssocID="{9C635171-4FEC-4C33-9882-5B9EC2A4E61C}" presName="parentTextArrow" presStyleLbl="node1" presStyleIdx="1" presStyleCnt="6"/>
      <dgm:spPr/>
      <dgm:t>
        <a:bodyPr/>
        <a:lstStyle/>
        <a:p>
          <a:endParaRPr lang="en-US"/>
        </a:p>
      </dgm:t>
    </dgm:pt>
    <dgm:pt modelId="{1485A953-DB74-4914-B4F2-F6B1EED7F4A4}" type="pres">
      <dgm:prSet presAssocID="{9C635171-4FEC-4C33-9882-5B9EC2A4E61C}" presName="arrow" presStyleLbl="node1" presStyleIdx="2" presStyleCnt="6"/>
      <dgm:spPr/>
      <dgm:t>
        <a:bodyPr/>
        <a:lstStyle/>
        <a:p>
          <a:endParaRPr lang="en-US"/>
        </a:p>
      </dgm:t>
    </dgm:pt>
    <dgm:pt modelId="{4A4B7B17-AE0F-4323-941B-65C6DAB99453}" type="pres">
      <dgm:prSet presAssocID="{9C635171-4FEC-4C33-9882-5B9EC2A4E61C}" presName="descendantArrow" presStyleCnt="0"/>
      <dgm:spPr/>
    </dgm:pt>
    <dgm:pt modelId="{C7F90EF1-C857-4A23-828C-8165C60FA89A}" type="pres">
      <dgm:prSet presAssocID="{5EF8F843-EC02-4423-AB85-A79752D2DF4E}" presName="childTextArrow" presStyleLbl="fgAccFollowNode1" presStyleIdx="4" presStyleCnt="12">
        <dgm:presLayoutVars>
          <dgm:bulletEnabled val="1"/>
        </dgm:presLayoutVars>
      </dgm:prSet>
      <dgm:spPr/>
      <dgm:t>
        <a:bodyPr/>
        <a:lstStyle/>
        <a:p>
          <a:endParaRPr lang="en-US"/>
        </a:p>
      </dgm:t>
    </dgm:pt>
    <dgm:pt modelId="{2A1F025D-0643-441B-A95B-861FDB3111B2}" type="pres">
      <dgm:prSet presAssocID="{598677E7-D8D4-466B-ACF4-F9FDAED6F451}" presName="childTextArrow" presStyleLbl="fgAccFollowNode1" presStyleIdx="5" presStyleCnt="12">
        <dgm:presLayoutVars>
          <dgm:bulletEnabled val="1"/>
        </dgm:presLayoutVars>
      </dgm:prSet>
      <dgm:spPr/>
      <dgm:t>
        <a:bodyPr/>
        <a:lstStyle/>
        <a:p>
          <a:endParaRPr lang="en-US"/>
        </a:p>
      </dgm:t>
    </dgm:pt>
    <dgm:pt modelId="{E9680FCB-E229-42F6-A6DC-894C79872211}" type="pres">
      <dgm:prSet presAssocID="{E167377E-6E6D-41E2-94C4-B834D46A6108}" presName="sp" presStyleCnt="0"/>
      <dgm:spPr/>
    </dgm:pt>
    <dgm:pt modelId="{818A94E7-D799-4B94-8D64-9860330A7C6E}" type="pres">
      <dgm:prSet presAssocID="{FB1F5425-7BA9-4143-9EB9-F423ABD7EAB5}" presName="arrowAndChildren" presStyleCnt="0"/>
      <dgm:spPr/>
    </dgm:pt>
    <dgm:pt modelId="{04222F14-31E6-4AB9-845C-41E2A2EE0B45}" type="pres">
      <dgm:prSet presAssocID="{FB1F5425-7BA9-4143-9EB9-F423ABD7EAB5}" presName="parentTextArrow" presStyleLbl="node1" presStyleIdx="2" presStyleCnt="6"/>
      <dgm:spPr/>
      <dgm:t>
        <a:bodyPr/>
        <a:lstStyle/>
        <a:p>
          <a:endParaRPr lang="en-US"/>
        </a:p>
      </dgm:t>
    </dgm:pt>
    <dgm:pt modelId="{9CBB1C6B-C30D-41ED-B1D2-159AD8484E63}" type="pres">
      <dgm:prSet presAssocID="{FB1F5425-7BA9-4143-9EB9-F423ABD7EAB5}" presName="arrow" presStyleLbl="node1" presStyleIdx="3" presStyleCnt="6"/>
      <dgm:spPr/>
      <dgm:t>
        <a:bodyPr/>
        <a:lstStyle/>
        <a:p>
          <a:endParaRPr lang="en-US"/>
        </a:p>
      </dgm:t>
    </dgm:pt>
    <dgm:pt modelId="{098AE9C8-378C-41A7-B5A5-2D1C6DBA1EE7}" type="pres">
      <dgm:prSet presAssocID="{FB1F5425-7BA9-4143-9EB9-F423ABD7EAB5}" presName="descendantArrow" presStyleCnt="0"/>
      <dgm:spPr/>
    </dgm:pt>
    <dgm:pt modelId="{6E2CC4B2-482F-460E-AE5F-A425AF4C0F89}" type="pres">
      <dgm:prSet presAssocID="{9F2F29A7-69A2-4790-9CD1-741D8A5E1D08}" presName="childTextArrow" presStyleLbl="fgAccFollowNode1" presStyleIdx="6" presStyleCnt="12">
        <dgm:presLayoutVars>
          <dgm:bulletEnabled val="1"/>
        </dgm:presLayoutVars>
      </dgm:prSet>
      <dgm:spPr/>
      <dgm:t>
        <a:bodyPr/>
        <a:lstStyle/>
        <a:p>
          <a:endParaRPr lang="en-US"/>
        </a:p>
      </dgm:t>
    </dgm:pt>
    <dgm:pt modelId="{54C72160-DE71-49BD-AFE1-D40AE2EA7046}" type="pres">
      <dgm:prSet presAssocID="{CE17CF7F-9850-4FE2-9285-17B9B0F1D77B}" presName="childTextArrow" presStyleLbl="fgAccFollowNode1" presStyleIdx="7" presStyleCnt="12">
        <dgm:presLayoutVars>
          <dgm:bulletEnabled val="1"/>
        </dgm:presLayoutVars>
      </dgm:prSet>
      <dgm:spPr/>
      <dgm:t>
        <a:bodyPr/>
        <a:lstStyle/>
        <a:p>
          <a:endParaRPr lang="en-US"/>
        </a:p>
      </dgm:t>
    </dgm:pt>
    <dgm:pt modelId="{0EBEA2B2-BACA-40B0-B24E-0CA2B39E2773}" type="pres">
      <dgm:prSet presAssocID="{06A5814A-4E8C-4AA8-8733-7DD7068CE615}" presName="sp" presStyleCnt="0"/>
      <dgm:spPr/>
    </dgm:pt>
    <dgm:pt modelId="{8F774C36-BB2E-4199-8820-742FF74F3AAC}" type="pres">
      <dgm:prSet presAssocID="{3C679B6B-EFB2-4189-9489-BE727E3C4DAA}" presName="arrowAndChildren" presStyleCnt="0"/>
      <dgm:spPr/>
    </dgm:pt>
    <dgm:pt modelId="{AC9DC9E3-5EF9-4E13-9031-564BB45C711C}" type="pres">
      <dgm:prSet presAssocID="{3C679B6B-EFB2-4189-9489-BE727E3C4DAA}" presName="parentTextArrow" presStyleLbl="node1" presStyleIdx="3" presStyleCnt="6"/>
      <dgm:spPr/>
      <dgm:t>
        <a:bodyPr/>
        <a:lstStyle/>
        <a:p>
          <a:endParaRPr lang="en-US"/>
        </a:p>
      </dgm:t>
    </dgm:pt>
    <dgm:pt modelId="{1B5A09D9-7FF5-43B5-8086-A682481D28B8}" type="pres">
      <dgm:prSet presAssocID="{3C679B6B-EFB2-4189-9489-BE727E3C4DAA}" presName="arrow" presStyleLbl="node1" presStyleIdx="4" presStyleCnt="6"/>
      <dgm:spPr/>
      <dgm:t>
        <a:bodyPr/>
        <a:lstStyle/>
        <a:p>
          <a:endParaRPr lang="en-US"/>
        </a:p>
      </dgm:t>
    </dgm:pt>
    <dgm:pt modelId="{4AF3E568-8E34-4F89-9F40-48BBA38CFA5C}" type="pres">
      <dgm:prSet presAssocID="{3C679B6B-EFB2-4189-9489-BE727E3C4DAA}" presName="descendantArrow" presStyleCnt="0"/>
      <dgm:spPr/>
    </dgm:pt>
    <dgm:pt modelId="{08FB60E3-118E-4421-B03A-8A7B15AE4CF8}" type="pres">
      <dgm:prSet presAssocID="{BF446315-87D8-4315-81DA-BF5CB4CA06C2}" presName="childTextArrow" presStyleLbl="fgAccFollowNode1" presStyleIdx="8" presStyleCnt="12">
        <dgm:presLayoutVars>
          <dgm:bulletEnabled val="1"/>
        </dgm:presLayoutVars>
      </dgm:prSet>
      <dgm:spPr/>
      <dgm:t>
        <a:bodyPr/>
        <a:lstStyle/>
        <a:p>
          <a:endParaRPr lang="en-US"/>
        </a:p>
      </dgm:t>
    </dgm:pt>
    <dgm:pt modelId="{1A7E6C98-E440-4B6E-AE03-4D6720A73BCA}" type="pres">
      <dgm:prSet presAssocID="{4BB50F1B-136A-4264-8247-AC7AF9CE743D}" presName="childTextArrow" presStyleLbl="fgAccFollowNode1" presStyleIdx="9" presStyleCnt="12">
        <dgm:presLayoutVars>
          <dgm:bulletEnabled val="1"/>
        </dgm:presLayoutVars>
      </dgm:prSet>
      <dgm:spPr/>
      <dgm:t>
        <a:bodyPr/>
        <a:lstStyle/>
        <a:p>
          <a:endParaRPr lang="en-US"/>
        </a:p>
      </dgm:t>
    </dgm:pt>
    <dgm:pt modelId="{D585D759-AA26-459B-BAFF-9471869175E8}" type="pres">
      <dgm:prSet presAssocID="{2933A0B6-8718-4C6C-9D65-0EB8E3DE71B5}" presName="sp" presStyleCnt="0"/>
      <dgm:spPr/>
    </dgm:pt>
    <dgm:pt modelId="{B15D7851-12C5-459F-90F3-1E121497309C}" type="pres">
      <dgm:prSet presAssocID="{48CC77A0-DC66-4593-95BD-D6481F3E2E6F}" presName="arrowAndChildren" presStyleCnt="0"/>
      <dgm:spPr/>
    </dgm:pt>
    <dgm:pt modelId="{925DDFA1-CF78-4667-B8DB-CCB468AF5BDD}" type="pres">
      <dgm:prSet presAssocID="{48CC77A0-DC66-4593-95BD-D6481F3E2E6F}" presName="parentTextArrow" presStyleLbl="node1" presStyleIdx="4" presStyleCnt="6"/>
      <dgm:spPr/>
      <dgm:t>
        <a:bodyPr/>
        <a:lstStyle/>
        <a:p>
          <a:endParaRPr lang="en-US"/>
        </a:p>
      </dgm:t>
    </dgm:pt>
    <dgm:pt modelId="{F204369C-A669-462A-8697-29E3BEA6422B}" type="pres">
      <dgm:prSet presAssocID="{48CC77A0-DC66-4593-95BD-D6481F3E2E6F}" presName="arrow" presStyleLbl="node1" presStyleIdx="5" presStyleCnt="6"/>
      <dgm:spPr/>
      <dgm:t>
        <a:bodyPr/>
        <a:lstStyle/>
        <a:p>
          <a:endParaRPr lang="en-US"/>
        </a:p>
      </dgm:t>
    </dgm:pt>
    <dgm:pt modelId="{E4048B75-5EE3-4C5C-81FD-5C441E42F26C}" type="pres">
      <dgm:prSet presAssocID="{48CC77A0-DC66-4593-95BD-D6481F3E2E6F}" presName="descendantArrow" presStyleCnt="0"/>
      <dgm:spPr/>
    </dgm:pt>
    <dgm:pt modelId="{240CEB4B-6358-481A-9371-CB70CCA44131}" type="pres">
      <dgm:prSet presAssocID="{23854EB9-ED23-42A8-B226-845F9BB7D943}" presName="childTextArrow" presStyleLbl="fgAccFollowNode1" presStyleIdx="10" presStyleCnt="12">
        <dgm:presLayoutVars>
          <dgm:bulletEnabled val="1"/>
        </dgm:presLayoutVars>
      </dgm:prSet>
      <dgm:spPr/>
      <dgm:t>
        <a:bodyPr/>
        <a:lstStyle/>
        <a:p>
          <a:endParaRPr lang="en-US"/>
        </a:p>
      </dgm:t>
    </dgm:pt>
    <dgm:pt modelId="{1F8F4485-1F87-453F-BE3F-8CAE7FE5D35B}" type="pres">
      <dgm:prSet presAssocID="{1A0236D7-7B7D-4612-8D7E-54B61023F589}" presName="childTextArrow" presStyleLbl="fgAccFollowNode1" presStyleIdx="11" presStyleCnt="12">
        <dgm:presLayoutVars>
          <dgm:bulletEnabled val="1"/>
        </dgm:presLayoutVars>
      </dgm:prSet>
      <dgm:spPr/>
      <dgm:t>
        <a:bodyPr/>
        <a:lstStyle/>
        <a:p>
          <a:endParaRPr lang="en-US"/>
        </a:p>
      </dgm:t>
    </dgm:pt>
  </dgm:ptLst>
  <dgm:cxnLst>
    <dgm:cxn modelId="{4253B368-63D8-42CD-8ED6-61973FE57678}" type="presOf" srcId="{CE17CF7F-9850-4FE2-9285-17B9B0F1D77B}" destId="{54C72160-DE71-49BD-AFE1-D40AE2EA7046}" srcOrd="0" destOrd="0" presId="urn:microsoft.com/office/officeart/2005/8/layout/process4"/>
    <dgm:cxn modelId="{F2A4EC33-EEEF-4460-8651-6C1BB1130971}" type="presOf" srcId="{BF446315-87D8-4315-81DA-BF5CB4CA06C2}" destId="{08FB60E3-118E-4421-B03A-8A7B15AE4CF8}" srcOrd="0" destOrd="0" presId="urn:microsoft.com/office/officeart/2005/8/layout/process4"/>
    <dgm:cxn modelId="{76BB29EE-F7F7-4573-AF57-3D8161AA3794}" type="presOf" srcId="{9F2F29A7-69A2-4790-9CD1-741D8A5E1D08}" destId="{6E2CC4B2-482F-460E-AE5F-A425AF4C0F89}" srcOrd="0" destOrd="0" presId="urn:microsoft.com/office/officeart/2005/8/layout/process4"/>
    <dgm:cxn modelId="{12E7AB43-08D4-40AD-B056-F518ACB68DE7}" type="presOf" srcId="{3C679B6B-EFB2-4189-9489-BE727E3C4DAA}" destId="{AC9DC9E3-5EF9-4E13-9031-564BB45C711C}" srcOrd="0" destOrd="0" presId="urn:microsoft.com/office/officeart/2005/8/layout/process4"/>
    <dgm:cxn modelId="{CDA87488-66DE-42F8-9BD5-C5AA4DFB55BE}" srcId="{3C679B6B-EFB2-4189-9489-BE727E3C4DAA}" destId="{4BB50F1B-136A-4264-8247-AC7AF9CE743D}" srcOrd="1" destOrd="0" parTransId="{2066EA90-DE1F-4A97-97CA-F77049DCF41D}" sibTransId="{2631F043-0BB2-49BB-9B66-416625AA23B2}"/>
    <dgm:cxn modelId="{D044CD2C-7E5E-4BEF-A4FB-A218F5634D99}" type="presOf" srcId="{598677E7-D8D4-466B-ACF4-F9FDAED6F451}" destId="{2A1F025D-0643-441B-A95B-861FDB3111B2}" srcOrd="0" destOrd="0" presId="urn:microsoft.com/office/officeart/2005/8/layout/process4"/>
    <dgm:cxn modelId="{B27335AA-6F97-4EC8-A5AE-EBF0FD0AADA8}" srcId="{4A67AF04-BF20-4963-A32D-8D1814721F7F}" destId="{FB1F5425-7BA9-4143-9EB9-F423ABD7EAB5}" srcOrd="2" destOrd="0" parTransId="{B36A8A51-E43B-4E42-A98D-651818BBCEEA}" sibTransId="{E167377E-6E6D-41E2-94C4-B834D46A6108}"/>
    <dgm:cxn modelId="{09ABC060-CDF8-4F8D-BA2D-A7B5FEBAE49A}" type="presOf" srcId="{A44C07DB-0F37-454D-93FE-5B6E36C08B83}" destId="{59E0AA60-4314-48AA-978C-002CFC5296AE}" srcOrd="1" destOrd="0" presId="urn:microsoft.com/office/officeart/2005/8/layout/process4"/>
    <dgm:cxn modelId="{0685A205-5287-4AF3-BCF9-F80E794227C8}" type="presOf" srcId="{1A0236D7-7B7D-4612-8D7E-54B61023F589}" destId="{1F8F4485-1F87-453F-BE3F-8CAE7FE5D35B}" srcOrd="0" destOrd="0" presId="urn:microsoft.com/office/officeart/2005/8/layout/process4"/>
    <dgm:cxn modelId="{57A2F6BF-B3CF-40A6-B87C-F35040E935FE}" srcId="{A44C07DB-0F37-454D-93FE-5B6E36C08B83}" destId="{991B9BF3-C5B5-4206-B529-E39FD391CA58}" srcOrd="0" destOrd="0" parTransId="{D5F2CF6E-7940-4A00-989B-0747B059BFED}" sibTransId="{230E1151-C738-4F86-BFC1-47075FEAE06A}"/>
    <dgm:cxn modelId="{C668FE90-390A-4A84-85F6-8DA1B3F0012F}" srcId="{FB1F5425-7BA9-4143-9EB9-F423ABD7EAB5}" destId="{9F2F29A7-69A2-4790-9CD1-741D8A5E1D08}" srcOrd="0" destOrd="0" parTransId="{9C1FC89D-80DD-42D8-8043-D7A5AFE524DE}" sibTransId="{70B44E6D-748B-41A5-AA7E-192B381AF12A}"/>
    <dgm:cxn modelId="{E415CB9C-B63F-4C3A-86C2-454379BE5BB8}" type="presOf" srcId="{1E6C9323-9CEA-4122-BFDA-698516C3BFF5}" destId="{BF526D8B-B197-422B-B3DD-732F19740CA0}" srcOrd="0" destOrd="0" presId="urn:microsoft.com/office/officeart/2005/8/layout/process4"/>
    <dgm:cxn modelId="{9C011856-DD8A-4F37-BF81-E0903F6BBCE2}" srcId="{A44C07DB-0F37-454D-93FE-5B6E36C08B83}" destId="{14E8B668-4B58-4ABC-8B46-D7AACDB0E154}" srcOrd="1" destOrd="0" parTransId="{75974A0D-5107-43D2-8478-4633BB9883BB}" sibTransId="{8A4BF6CF-975C-4B70-8D15-F9A7B7D956E0}"/>
    <dgm:cxn modelId="{2EFA1AB9-C40D-4EBB-8F25-79DC3E8A7FC6}" type="presOf" srcId="{9C635171-4FEC-4C33-9882-5B9EC2A4E61C}" destId="{1485A953-DB74-4914-B4F2-F6B1EED7F4A4}" srcOrd="1" destOrd="0" presId="urn:microsoft.com/office/officeart/2005/8/layout/process4"/>
    <dgm:cxn modelId="{871FAAFC-1FA5-4689-8E6F-5EBDE4E9A766}" srcId="{1E6C9323-9CEA-4122-BFDA-698516C3BFF5}" destId="{A282429C-32B3-4A3D-94B4-FEA83D769DC3}" srcOrd="0" destOrd="0" parTransId="{B1CA102D-6133-452B-B476-351CB1BD868C}" sibTransId="{6D16F2DA-29B5-4CB4-814A-DF0D8EC78054}"/>
    <dgm:cxn modelId="{BAE33F19-1EB7-49BF-BAF1-FCEC9A277071}" type="presOf" srcId="{48CC77A0-DC66-4593-95BD-D6481F3E2E6F}" destId="{925DDFA1-CF78-4667-B8DB-CCB468AF5BDD}" srcOrd="0" destOrd="0" presId="urn:microsoft.com/office/officeart/2005/8/layout/process4"/>
    <dgm:cxn modelId="{9D4EAE48-FACE-4D98-81E2-5D9E12B2F76E}" srcId="{1E6C9323-9CEA-4122-BFDA-698516C3BFF5}" destId="{4667FBF4-3193-402B-8CD8-D46D5C3A83D8}" srcOrd="1" destOrd="0" parTransId="{53821558-B938-4F64-98AA-EBDCC56CB865}" sibTransId="{A0FE266F-4BBB-4022-872F-B011C3F0B302}"/>
    <dgm:cxn modelId="{148103FA-83D6-47E1-9601-1E12A135023D}" srcId="{4A67AF04-BF20-4963-A32D-8D1814721F7F}" destId="{1E6C9323-9CEA-4122-BFDA-698516C3BFF5}" srcOrd="5" destOrd="0" parTransId="{EBDEE5A8-FE1A-4D07-9DEB-8EEB7BD01292}" sibTransId="{36109E32-397B-4704-A09E-8E1E58AD4772}"/>
    <dgm:cxn modelId="{2E21764A-D461-44B1-BF14-BA730436A14A}" srcId="{4A67AF04-BF20-4963-A32D-8D1814721F7F}" destId="{9C635171-4FEC-4C33-9882-5B9EC2A4E61C}" srcOrd="3" destOrd="0" parTransId="{360E4E33-2EB3-4162-A2FD-E9B4339DC4CF}" sibTransId="{30012E9D-CA51-4682-94A2-A1D65CABE90F}"/>
    <dgm:cxn modelId="{F736DCEE-7240-4200-9287-D44CB8DD9745}" srcId="{3C679B6B-EFB2-4189-9489-BE727E3C4DAA}" destId="{BF446315-87D8-4315-81DA-BF5CB4CA06C2}" srcOrd="0" destOrd="0" parTransId="{DA2D4EED-308F-42C5-9709-0E026BDE7E6C}" sibTransId="{3A359539-8873-45FE-9CB0-0B2103724EE3}"/>
    <dgm:cxn modelId="{C34B9387-F2AB-4B16-A6F3-9E26C80AFE72}" srcId="{48CC77A0-DC66-4593-95BD-D6481F3E2E6F}" destId="{23854EB9-ED23-42A8-B226-845F9BB7D943}" srcOrd="0" destOrd="0" parTransId="{00885258-51A1-42E2-B961-F2CBE5893A51}" sibTransId="{EB88C08D-E946-4EC7-A56A-85A8E57F3771}"/>
    <dgm:cxn modelId="{2EAC4EC0-5248-4E8D-97F7-F2BAC6768E29}" type="presOf" srcId="{23854EB9-ED23-42A8-B226-845F9BB7D943}" destId="{240CEB4B-6358-481A-9371-CB70CCA44131}" srcOrd="0" destOrd="0" presId="urn:microsoft.com/office/officeart/2005/8/layout/process4"/>
    <dgm:cxn modelId="{2B6424CC-484C-42A2-8C75-7D2777B6D9CB}" type="presOf" srcId="{991B9BF3-C5B5-4206-B529-E39FD391CA58}" destId="{12905623-ABDD-4768-9E78-18CBCDA1FCF0}" srcOrd="0" destOrd="0" presId="urn:microsoft.com/office/officeart/2005/8/layout/process4"/>
    <dgm:cxn modelId="{F9620EF9-12B3-4122-9C19-223EF7A4EDA9}" type="presOf" srcId="{A44C07DB-0F37-454D-93FE-5B6E36C08B83}" destId="{99C41304-D232-4C56-B660-A5A2C8A7D154}" srcOrd="0" destOrd="0" presId="urn:microsoft.com/office/officeart/2005/8/layout/process4"/>
    <dgm:cxn modelId="{DBB05F2C-85F4-491F-90A5-FAB2765C6C24}" type="presOf" srcId="{4A67AF04-BF20-4963-A32D-8D1814721F7F}" destId="{A6413359-A519-4EEE-9E6E-A5D4F0F01F0C}" srcOrd="0" destOrd="0" presId="urn:microsoft.com/office/officeart/2005/8/layout/process4"/>
    <dgm:cxn modelId="{D94F049B-8A81-46F7-B55B-B7A95922E6BC}" type="presOf" srcId="{A282429C-32B3-4A3D-94B4-FEA83D769DC3}" destId="{C8CAA3D0-B30C-4FCB-A0A3-0A0224318560}" srcOrd="0" destOrd="0" presId="urn:microsoft.com/office/officeart/2005/8/layout/process4"/>
    <dgm:cxn modelId="{56171236-F255-4ADB-BDB0-EFE1A1094067}" srcId="{9C635171-4FEC-4C33-9882-5B9EC2A4E61C}" destId="{598677E7-D8D4-466B-ACF4-F9FDAED6F451}" srcOrd="1" destOrd="0" parTransId="{A3BFC7CF-24CD-4858-82EA-0B9084C8085B}" sibTransId="{978DE127-9034-432E-9108-8A626123EA63}"/>
    <dgm:cxn modelId="{31FE50DE-43E0-4BA1-8B27-2DD476CC841E}" srcId="{4A67AF04-BF20-4963-A32D-8D1814721F7F}" destId="{48CC77A0-DC66-4593-95BD-D6481F3E2E6F}" srcOrd="0" destOrd="0" parTransId="{330A1873-36F0-4B62-A521-6EE5F85FF22F}" sibTransId="{2933A0B6-8718-4C6C-9D65-0EB8E3DE71B5}"/>
    <dgm:cxn modelId="{1A0AE51D-6A83-49E9-BA53-F36A38AA860F}" type="presOf" srcId="{14E8B668-4B58-4ABC-8B46-D7AACDB0E154}" destId="{95B89BAE-AE6F-43FC-92FB-F3F8A22E4C8A}" srcOrd="0" destOrd="0" presId="urn:microsoft.com/office/officeart/2005/8/layout/process4"/>
    <dgm:cxn modelId="{FAF7A7D8-094D-40C4-906B-53E5A6B5C55E}" type="presOf" srcId="{1E6C9323-9CEA-4122-BFDA-698516C3BFF5}" destId="{776B10B7-4942-47F9-A072-BC9C3AFBC4D6}" srcOrd="1" destOrd="0" presId="urn:microsoft.com/office/officeart/2005/8/layout/process4"/>
    <dgm:cxn modelId="{0F572A82-19F1-492B-BC40-BC12F303AEB1}" type="presOf" srcId="{48CC77A0-DC66-4593-95BD-D6481F3E2E6F}" destId="{F204369C-A669-462A-8697-29E3BEA6422B}" srcOrd="1" destOrd="0" presId="urn:microsoft.com/office/officeart/2005/8/layout/process4"/>
    <dgm:cxn modelId="{A910F066-C02B-462E-92F0-1D385C8C45A0}" type="presOf" srcId="{FB1F5425-7BA9-4143-9EB9-F423ABD7EAB5}" destId="{04222F14-31E6-4AB9-845C-41E2A2EE0B45}" srcOrd="0" destOrd="0" presId="urn:microsoft.com/office/officeart/2005/8/layout/process4"/>
    <dgm:cxn modelId="{7B88B97F-9941-4B15-B801-29F6DD44CF1A}" srcId="{FB1F5425-7BA9-4143-9EB9-F423ABD7EAB5}" destId="{CE17CF7F-9850-4FE2-9285-17B9B0F1D77B}" srcOrd="1" destOrd="0" parTransId="{0A18EF57-675B-4D8C-81D2-79E7C37378FE}" sibTransId="{1B26B569-9333-42C7-82CE-EB6F0DD800E9}"/>
    <dgm:cxn modelId="{E3CB8D86-5C67-4AF7-BF4B-E2AD70BA351F}" type="presOf" srcId="{4667FBF4-3193-402B-8CD8-D46D5C3A83D8}" destId="{B5ACB987-5879-4EEA-9E76-898FE4EE699D}" srcOrd="0" destOrd="0" presId="urn:microsoft.com/office/officeart/2005/8/layout/process4"/>
    <dgm:cxn modelId="{53A4ADBF-BFFC-415D-8D98-379BECAC7365}" srcId="{4A67AF04-BF20-4963-A32D-8D1814721F7F}" destId="{3C679B6B-EFB2-4189-9489-BE727E3C4DAA}" srcOrd="1" destOrd="0" parTransId="{C6B460FD-3E68-42D7-A8D5-3D15FFFAD146}" sibTransId="{06A5814A-4E8C-4AA8-8733-7DD7068CE615}"/>
    <dgm:cxn modelId="{FA39C53F-AF74-42DB-9631-2F8278B131FE}" srcId="{9C635171-4FEC-4C33-9882-5B9EC2A4E61C}" destId="{5EF8F843-EC02-4423-AB85-A79752D2DF4E}" srcOrd="0" destOrd="0" parTransId="{3F55B2E6-6CE3-4D92-A79E-3C4494832CF7}" sibTransId="{51607E78-4004-4FF7-BEB5-C9C4622DFAE5}"/>
    <dgm:cxn modelId="{D7344BEA-3EF7-44AD-A3D6-7F893D3F9575}" type="presOf" srcId="{3C679B6B-EFB2-4189-9489-BE727E3C4DAA}" destId="{1B5A09D9-7FF5-43B5-8086-A682481D28B8}" srcOrd="1" destOrd="0" presId="urn:microsoft.com/office/officeart/2005/8/layout/process4"/>
    <dgm:cxn modelId="{8999751B-C341-4DC9-90D5-DF6463C84CBF}" srcId="{4A67AF04-BF20-4963-A32D-8D1814721F7F}" destId="{A44C07DB-0F37-454D-93FE-5B6E36C08B83}" srcOrd="4" destOrd="0" parTransId="{DB289ADF-266C-48C0-ACAE-CB24FC62040A}" sibTransId="{01FCA8F2-7E6D-4A9E-A79A-0F15027F79E9}"/>
    <dgm:cxn modelId="{85222AC6-CDF8-4578-AE61-D3DD65722DE1}" type="presOf" srcId="{5EF8F843-EC02-4423-AB85-A79752D2DF4E}" destId="{C7F90EF1-C857-4A23-828C-8165C60FA89A}" srcOrd="0" destOrd="0" presId="urn:microsoft.com/office/officeart/2005/8/layout/process4"/>
    <dgm:cxn modelId="{68B5228A-7531-487C-AB78-86506C89CF0C}" type="presOf" srcId="{FB1F5425-7BA9-4143-9EB9-F423ABD7EAB5}" destId="{9CBB1C6B-C30D-41ED-B1D2-159AD8484E63}" srcOrd="1" destOrd="0" presId="urn:microsoft.com/office/officeart/2005/8/layout/process4"/>
    <dgm:cxn modelId="{BB67431A-F401-4AC1-A878-E6565F0BA991}" type="presOf" srcId="{9C635171-4FEC-4C33-9882-5B9EC2A4E61C}" destId="{01BB339B-FE51-4CD9-AD16-F7B0832250CE}" srcOrd="0" destOrd="0" presId="urn:microsoft.com/office/officeart/2005/8/layout/process4"/>
    <dgm:cxn modelId="{7BFF657E-D1B6-4717-B858-774AE5C7A4CE}" srcId="{48CC77A0-DC66-4593-95BD-D6481F3E2E6F}" destId="{1A0236D7-7B7D-4612-8D7E-54B61023F589}" srcOrd="1" destOrd="0" parTransId="{1303C719-2474-4D20-82A0-061BCF57087F}" sibTransId="{2BB0D3B4-E72D-4DAF-B830-5E3ED9FC9AD2}"/>
    <dgm:cxn modelId="{691249C9-BD95-4865-9BA6-3CC387C6C8C2}" type="presOf" srcId="{4BB50F1B-136A-4264-8247-AC7AF9CE743D}" destId="{1A7E6C98-E440-4B6E-AE03-4D6720A73BCA}" srcOrd="0" destOrd="0" presId="urn:microsoft.com/office/officeart/2005/8/layout/process4"/>
    <dgm:cxn modelId="{A5C07075-58C6-4116-A55F-A9B73212459A}" type="presParOf" srcId="{A6413359-A519-4EEE-9E6E-A5D4F0F01F0C}" destId="{3799128F-38E4-48DB-9507-123EEB13FCD2}" srcOrd="0" destOrd="0" presId="urn:microsoft.com/office/officeart/2005/8/layout/process4"/>
    <dgm:cxn modelId="{D26815D1-B00C-4955-8D02-21B406619694}" type="presParOf" srcId="{3799128F-38E4-48DB-9507-123EEB13FCD2}" destId="{BF526D8B-B197-422B-B3DD-732F19740CA0}" srcOrd="0" destOrd="0" presId="urn:microsoft.com/office/officeart/2005/8/layout/process4"/>
    <dgm:cxn modelId="{58F02816-A2CB-4B4A-A3D4-F32F8277BEE8}" type="presParOf" srcId="{3799128F-38E4-48DB-9507-123EEB13FCD2}" destId="{776B10B7-4942-47F9-A072-BC9C3AFBC4D6}" srcOrd="1" destOrd="0" presId="urn:microsoft.com/office/officeart/2005/8/layout/process4"/>
    <dgm:cxn modelId="{2DE27816-C5AE-4CAE-980F-ABC1E130E8CC}" type="presParOf" srcId="{3799128F-38E4-48DB-9507-123EEB13FCD2}" destId="{2464C5A4-D58F-4925-B35F-81051AC88E81}" srcOrd="2" destOrd="0" presId="urn:microsoft.com/office/officeart/2005/8/layout/process4"/>
    <dgm:cxn modelId="{20C40650-9189-4E77-881C-DB5134D7FE56}" type="presParOf" srcId="{2464C5A4-D58F-4925-B35F-81051AC88E81}" destId="{C8CAA3D0-B30C-4FCB-A0A3-0A0224318560}" srcOrd="0" destOrd="0" presId="urn:microsoft.com/office/officeart/2005/8/layout/process4"/>
    <dgm:cxn modelId="{B994BE7B-E742-42D9-AE2E-CD42BFD40831}" type="presParOf" srcId="{2464C5A4-D58F-4925-B35F-81051AC88E81}" destId="{B5ACB987-5879-4EEA-9E76-898FE4EE699D}" srcOrd="1" destOrd="0" presId="urn:microsoft.com/office/officeart/2005/8/layout/process4"/>
    <dgm:cxn modelId="{13075529-759F-4F66-A339-22FC95D381F5}" type="presParOf" srcId="{A6413359-A519-4EEE-9E6E-A5D4F0F01F0C}" destId="{DBDF903B-4A18-4D72-BFD3-2FACA79432D6}" srcOrd="1" destOrd="0" presId="urn:microsoft.com/office/officeart/2005/8/layout/process4"/>
    <dgm:cxn modelId="{A2A20244-EE6D-4D87-ABBD-62647CA581E1}" type="presParOf" srcId="{A6413359-A519-4EEE-9E6E-A5D4F0F01F0C}" destId="{A2722C34-0DE8-40E5-A8B8-495B53BCBC4A}" srcOrd="2" destOrd="0" presId="urn:microsoft.com/office/officeart/2005/8/layout/process4"/>
    <dgm:cxn modelId="{702FF75E-B0D6-4275-9A3B-C9061609543D}" type="presParOf" srcId="{A2722C34-0DE8-40E5-A8B8-495B53BCBC4A}" destId="{99C41304-D232-4C56-B660-A5A2C8A7D154}" srcOrd="0" destOrd="0" presId="urn:microsoft.com/office/officeart/2005/8/layout/process4"/>
    <dgm:cxn modelId="{25ED9F07-965E-46C1-895D-00C828D82F57}" type="presParOf" srcId="{A2722C34-0DE8-40E5-A8B8-495B53BCBC4A}" destId="{59E0AA60-4314-48AA-978C-002CFC5296AE}" srcOrd="1" destOrd="0" presId="urn:microsoft.com/office/officeart/2005/8/layout/process4"/>
    <dgm:cxn modelId="{8A414CB8-39E1-4C58-A7BB-AB7C17154CCA}" type="presParOf" srcId="{A2722C34-0DE8-40E5-A8B8-495B53BCBC4A}" destId="{CD523943-C922-44CA-A8E9-62451FEA6223}" srcOrd="2" destOrd="0" presId="urn:microsoft.com/office/officeart/2005/8/layout/process4"/>
    <dgm:cxn modelId="{22E35297-76F0-478B-AA5D-88EC56AB7774}" type="presParOf" srcId="{CD523943-C922-44CA-A8E9-62451FEA6223}" destId="{12905623-ABDD-4768-9E78-18CBCDA1FCF0}" srcOrd="0" destOrd="0" presId="urn:microsoft.com/office/officeart/2005/8/layout/process4"/>
    <dgm:cxn modelId="{F3E0B0E9-1773-4D36-9F93-C02483B20199}" type="presParOf" srcId="{CD523943-C922-44CA-A8E9-62451FEA6223}" destId="{95B89BAE-AE6F-43FC-92FB-F3F8A22E4C8A}" srcOrd="1" destOrd="0" presId="urn:microsoft.com/office/officeart/2005/8/layout/process4"/>
    <dgm:cxn modelId="{C0D2D1FD-AB66-4DF0-BB83-06640FD90F20}" type="presParOf" srcId="{A6413359-A519-4EEE-9E6E-A5D4F0F01F0C}" destId="{A5FCCEE1-7F9A-4A62-90A5-E9858B9977C7}" srcOrd="3" destOrd="0" presId="urn:microsoft.com/office/officeart/2005/8/layout/process4"/>
    <dgm:cxn modelId="{E731BDCA-49F7-4210-917B-8D3888DD4CB1}" type="presParOf" srcId="{A6413359-A519-4EEE-9E6E-A5D4F0F01F0C}" destId="{CF51C48E-E4D7-4711-B078-746E4AD378C9}" srcOrd="4" destOrd="0" presId="urn:microsoft.com/office/officeart/2005/8/layout/process4"/>
    <dgm:cxn modelId="{4240A029-48D0-46BB-B1DB-C8CCEBD28B8B}" type="presParOf" srcId="{CF51C48E-E4D7-4711-B078-746E4AD378C9}" destId="{01BB339B-FE51-4CD9-AD16-F7B0832250CE}" srcOrd="0" destOrd="0" presId="urn:microsoft.com/office/officeart/2005/8/layout/process4"/>
    <dgm:cxn modelId="{7D6D57D2-A610-495E-AF3B-2A552839FCA5}" type="presParOf" srcId="{CF51C48E-E4D7-4711-B078-746E4AD378C9}" destId="{1485A953-DB74-4914-B4F2-F6B1EED7F4A4}" srcOrd="1" destOrd="0" presId="urn:microsoft.com/office/officeart/2005/8/layout/process4"/>
    <dgm:cxn modelId="{6A7B5F5F-847F-497D-8B16-438FDB4C766C}" type="presParOf" srcId="{CF51C48E-E4D7-4711-B078-746E4AD378C9}" destId="{4A4B7B17-AE0F-4323-941B-65C6DAB99453}" srcOrd="2" destOrd="0" presId="urn:microsoft.com/office/officeart/2005/8/layout/process4"/>
    <dgm:cxn modelId="{A76F96EC-9251-48E5-865D-086FE740CB80}" type="presParOf" srcId="{4A4B7B17-AE0F-4323-941B-65C6DAB99453}" destId="{C7F90EF1-C857-4A23-828C-8165C60FA89A}" srcOrd="0" destOrd="0" presId="urn:microsoft.com/office/officeart/2005/8/layout/process4"/>
    <dgm:cxn modelId="{A6F16C55-FD24-4B00-BEE0-CC7D0BBE3FDC}" type="presParOf" srcId="{4A4B7B17-AE0F-4323-941B-65C6DAB99453}" destId="{2A1F025D-0643-441B-A95B-861FDB3111B2}" srcOrd="1" destOrd="0" presId="urn:microsoft.com/office/officeart/2005/8/layout/process4"/>
    <dgm:cxn modelId="{4A2A30FC-5386-46E8-917C-4EB07645EB5C}" type="presParOf" srcId="{A6413359-A519-4EEE-9E6E-A5D4F0F01F0C}" destId="{E9680FCB-E229-42F6-A6DC-894C79872211}" srcOrd="5" destOrd="0" presId="urn:microsoft.com/office/officeart/2005/8/layout/process4"/>
    <dgm:cxn modelId="{ECDD390B-6FCA-479A-94EC-D19F07514DD4}" type="presParOf" srcId="{A6413359-A519-4EEE-9E6E-A5D4F0F01F0C}" destId="{818A94E7-D799-4B94-8D64-9860330A7C6E}" srcOrd="6" destOrd="0" presId="urn:microsoft.com/office/officeart/2005/8/layout/process4"/>
    <dgm:cxn modelId="{88398CA5-0088-4909-A8C2-31AF6083A2B5}" type="presParOf" srcId="{818A94E7-D799-4B94-8D64-9860330A7C6E}" destId="{04222F14-31E6-4AB9-845C-41E2A2EE0B45}" srcOrd="0" destOrd="0" presId="urn:microsoft.com/office/officeart/2005/8/layout/process4"/>
    <dgm:cxn modelId="{4FC512A9-15C5-4426-9711-A51B27E2B4DC}" type="presParOf" srcId="{818A94E7-D799-4B94-8D64-9860330A7C6E}" destId="{9CBB1C6B-C30D-41ED-B1D2-159AD8484E63}" srcOrd="1" destOrd="0" presId="urn:microsoft.com/office/officeart/2005/8/layout/process4"/>
    <dgm:cxn modelId="{47C9C65E-26FC-440D-B7E5-E9EDC07A3B9B}" type="presParOf" srcId="{818A94E7-D799-4B94-8D64-9860330A7C6E}" destId="{098AE9C8-378C-41A7-B5A5-2D1C6DBA1EE7}" srcOrd="2" destOrd="0" presId="urn:microsoft.com/office/officeart/2005/8/layout/process4"/>
    <dgm:cxn modelId="{10E9EF8F-910E-4D73-9FAF-A2AD3D65A22C}" type="presParOf" srcId="{098AE9C8-378C-41A7-B5A5-2D1C6DBA1EE7}" destId="{6E2CC4B2-482F-460E-AE5F-A425AF4C0F89}" srcOrd="0" destOrd="0" presId="urn:microsoft.com/office/officeart/2005/8/layout/process4"/>
    <dgm:cxn modelId="{1510FF49-C120-414D-A443-A72A216F06EC}" type="presParOf" srcId="{098AE9C8-378C-41A7-B5A5-2D1C6DBA1EE7}" destId="{54C72160-DE71-49BD-AFE1-D40AE2EA7046}" srcOrd="1" destOrd="0" presId="urn:microsoft.com/office/officeart/2005/8/layout/process4"/>
    <dgm:cxn modelId="{ED95B617-C2DB-4DB6-9D4C-44EC38C41716}" type="presParOf" srcId="{A6413359-A519-4EEE-9E6E-A5D4F0F01F0C}" destId="{0EBEA2B2-BACA-40B0-B24E-0CA2B39E2773}" srcOrd="7" destOrd="0" presId="urn:microsoft.com/office/officeart/2005/8/layout/process4"/>
    <dgm:cxn modelId="{7C6531E9-21AD-4D6E-AB23-2C5BE26FAEEE}" type="presParOf" srcId="{A6413359-A519-4EEE-9E6E-A5D4F0F01F0C}" destId="{8F774C36-BB2E-4199-8820-742FF74F3AAC}" srcOrd="8" destOrd="0" presId="urn:microsoft.com/office/officeart/2005/8/layout/process4"/>
    <dgm:cxn modelId="{79071534-9F84-47A9-BA58-AB079D6E0701}" type="presParOf" srcId="{8F774C36-BB2E-4199-8820-742FF74F3AAC}" destId="{AC9DC9E3-5EF9-4E13-9031-564BB45C711C}" srcOrd="0" destOrd="0" presId="urn:microsoft.com/office/officeart/2005/8/layout/process4"/>
    <dgm:cxn modelId="{6E48C341-2A82-4A1A-B3C8-F83A0AC6246F}" type="presParOf" srcId="{8F774C36-BB2E-4199-8820-742FF74F3AAC}" destId="{1B5A09D9-7FF5-43B5-8086-A682481D28B8}" srcOrd="1" destOrd="0" presId="urn:microsoft.com/office/officeart/2005/8/layout/process4"/>
    <dgm:cxn modelId="{31CAD42D-4E5F-46B5-A857-784CE8FCC24A}" type="presParOf" srcId="{8F774C36-BB2E-4199-8820-742FF74F3AAC}" destId="{4AF3E568-8E34-4F89-9F40-48BBA38CFA5C}" srcOrd="2" destOrd="0" presId="urn:microsoft.com/office/officeart/2005/8/layout/process4"/>
    <dgm:cxn modelId="{1F9A7369-0B94-40C4-92EB-7ACB669FF292}" type="presParOf" srcId="{4AF3E568-8E34-4F89-9F40-48BBA38CFA5C}" destId="{08FB60E3-118E-4421-B03A-8A7B15AE4CF8}" srcOrd="0" destOrd="0" presId="urn:microsoft.com/office/officeart/2005/8/layout/process4"/>
    <dgm:cxn modelId="{A865663D-E8EC-4698-94AA-FDEBC8A73C7E}" type="presParOf" srcId="{4AF3E568-8E34-4F89-9F40-48BBA38CFA5C}" destId="{1A7E6C98-E440-4B6E-AE03-4D6720A73BCA}" srcOrd="1" destOrd="0" presId="urn:microsoft.com/office/officeart/2005/8/layout/process4"/>
    <dgm:cxn modelId="{D04727C3-D818-4B7A-A3A1-EC213AFDAE22}" type="presParOf" srcId="{A6413359-A519-4EEE-9E6E-A5D4F0F01F0C}" destId="{D585D759-AA26-459B-BAFF-9471869175E8}" srcOrd="9" destOrd="0" presId="urn:microsoft.com/office/officeart/2005/8/layout/process4"/>
    <dgm:cxn modelId="{08C52927-D0C2-4EF5-A710-E02314BF811B}" type="presParOf" srcId="{A6413359-A519-4EEE-9E6E-A5D4F0F01F0C}" destId="{B15D7851-12C5-459F-90F3-1E121497309C}" srcOrd="10" destOrd="0" presId="urn:microsoft.com/office/officeart/2005/8/layout/process4"/>
    <dgm:cxn modelId="{3081D608-CCAF-4DE7-B0E2-492CD739D42D}" type="presParOf" srcId="{B15D7851-12C5-459F-90F3-1E121497309C}" destId="{925DDFA1-CF78-4667-B8DB-CCB468AF5BDD}" srcOrd="0" destOrd="0" presId="urn:microsoft.com/office/officeart/2005/8/layout/process4"/>
    <dgm:cxn modelId="{E03E8D0A-A24D-4C28-9D33-845308B0931E}" type="presParOf" srcId="{B15D7851-12C5-459F-90F3-1E121497309C}" destId="{F204369C-A669-462A-8697-29E3BEA6422B}" srcOrd="1" destOrd="0" presId="urn:microsoft.com/office/officeart/2005/8/layout/process4"/>
    <dgm:cxn modelId="{8A99560E-3FBD-4657-9710-3B76017E92EC}" type="presParOf" srcId="{B15D7851-12C5-459F-90F3-1E121497309C}" destId="{E4048B75-5EE3-4C5C-81FD-5C441E42F26C}" srcOrd="2" destOrd="0" presId="urn:microsoft.com/office/officeart/2005/8/layout/process4"/>
    <dgm:cxn modelId="{243E5745-7281-4ED4-B1E0-1A68FC860EEE}" type="presParOf" srcId="{E4048B75-5EE3-4C5C-81FD-5C441E42F26C}" destId="{240CEB4B-6358-481A-9371-CB70CCA44131}" srcOrd="0" destOrd="0" presId="urn:microsoft.com/office/officeart/2005/8/layout/process4"/>
    <dgm:cxn modelId="{22F5119B-4C2D-439D-8849-496FC391D59A}" type="presParOf" srcId="{E4048B75-5EE3-4C5C-81FD-5C441E42F26C}" destId="{1F8F4485-1F87-453F-BE3F-8CAE7FE5D35B}" srcOrd="1"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CDC866D4-3E2F-4A90-9691-ACF56B050350}" type="datetimeFigureOut">
              <a:rPr lang="da-DK" smtClean="0"/>
              <a:pPr/>
              <a:t>07-11-2012</a:t>
            </a:fld>
            <a:endParaRPr lang="da-DK"/>
          </a:p>
        </p:txBody>
      </p:sp>
      <p:sp>
        <p:nvSpPr>
          <p:cNvPr id="4" name="Footer Placeholder 3"/>
          <p:cNvSpPr>
            <a:spLocks noGrp="1"/>
          </p:cNvSpPr>
          <p:nvPr>
            <p:ph type="ftr" sz="quarter" idx="2"/>
          </p:nvPr>
        </p:nvSpPr>
        <p:spPr>
          <a:xfrm>
            <a:off x="0" y="9482138"/>
            <a:ext cx="2946400" cy="498475"/>
          </a:xfrm>
          <a:prstGeom prst="rect">
            <a:avLst/>
          </a:prstGeom>
        </p:spPr>
        <p:txBody>
          <a:bodyPr vert="horz" lIns="91440" tIns="45720" rIns="91440" bIns="45720" rtlCol="0" anchor="b"/>
          <a:lstStyle>
            <a:lvl1pPr algn="l">
              <a:defRPr sz="1200"/>
            </a:lvl1pPr>
          </a:lstStyle>
          <a:p>
            <a:endParaRPr lang="da-DK"/>
          </a:p>
        </p:txBody>
      </p:sp>
      <p:sp>
        <p:nvSpPr>
          <p:cNvPr id="5" name="Slide Number Placeholder 4"/>
          <p:cNvSpPr>
            <a:spLocks noGrp="1"/>
          </p:cNvSpPr>
          <p:nvPr>
            <p:ph type="sldNum" sz="quarter" idx="3"/>
          </p:nvPr>
        </p:nvSpPr>
        <p:spPr>
          <a:xfrm>
            <a:off x="3849688" y="9482138"/>
            <a:ext cx="2946400" cy="498475"/>
          </a:xfrm>
          <a:prstGeom prst="rect">
            <a:avLst/>
          </a:prstGeom>
        </p:spPr>
        <p:txBody>
          <a:bodyPr vert="horz" lIns="91440" tIns="45720" rIns="91440" bIns="45720" rtlCol="0" anchor="b"/>
          <a:lstStyle>
            <a:lvl1pPr algn="r">
              <a:defRPr sz="1200"/>
            </a:lvl1pPr>
          </a:lstStyle>
          <a:p>
            <a:fld id="{8E414443-5595-4A4B-8930-57E464D244A3}" type="slidenum">
              <a:rPr lang="da-DK" smtClean="0"/>
              <a:pPr/>
              <a:t>‹nr.›</a:t>
            </a:fld>
            <a:endParaRPr lang="da-D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BF184D51-BA89-4AE6-9CE8-21F2F9571D51}" type="datetimeFigureOut">
              <a:rPr lang="da-DK" smtClean="0"/>
              <a:pPr/>
              <a:t>07-11-2012</a:t>
            </a:fld>
            <a:endParaRPr lang="da-DK"/>
          </a:p>
        </p:txBody>
      </p:sp>
      <p:sp>
        <p:nvSpPr>
          <p:cNvPr id="4" name="Slide Image Placeholder 3"/>
          <p:cNvSpPr>
            <a:spLocks noGrp="1" noRot="1" noChangeAspect="1"/>
          </p:cNvSpPr>
          <p:nvPr>
            <p:ph type="sldImg" idx="2"/>
          </p:nvPr>
        </p:nvSpPr>
        <p:spPr>
          <a:xfrm>
            <a:off x="903288" y="749300"/>
            <a:ext cx="4991100" cy="3743325"/>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79450" y="4741863"/>
            <a:ext cx="5438775" cy="44910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Footer Placeholder 5"/>
          <p:cNvSpPr>
            <a:spLocks noGrp="1"/>
          </p:cNvSpPr>
          <p:nvPr>
            <p:ph type="ftr" sz="quarter" idx="4"/>
          </p:nvPr>
        </p:nvSpPr>
        <p:spPr>
          <a:xfrm>
            <a:off x="0" y="9482138"/>
            <a:ext cx="2946400" cy="498475"/>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49688" y="9482138"/>
            <a:ext cx="2946400" cy="498475"/>
          </a:xfrm>
          <a:prstGeom prst="rect">
            <a:avLst/>
          </a:prstGeom>
        </p:spPr>
        <p:txBody>
          <a:bodyPr vert="horz" lIns="91440" tIns="45720" rIns="91440" bIns="45720" rtlCol="0" anchor="b"/>
          <a:lstStyle>
            <a:lvl1pPr algn="r">
              <a:defRPr sz="1200"/>
            </a:lvl1pPr>
          </a:lstStyle>
          <a:p>
            <a:fld id="{A6EFF0B1-ED1F-4BD1-9FCB-7A60E9A15A8B}" type="slidenum">
              <a:rPr lang="da-DK" smtClean="0"/>
              <a:pPr/>
              <a:t>‹nr.›</a:t>
            </a:fld>
            <a:endParaRPr lang="da-D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5888CA-2206-4602-8B6E-26BBD3805D52}" type="slidenum">
              <a:rPr lang="en-US" smtClean="0"/>
              <a:pPr/>
              <a:t>28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da-D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2"/>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1720FF-9D9A-4937-8B93-4F475DC406DB}" type="datetimeFigureOut">
              <a:rPr lang="da-DK" smtClean="0"/>
              <a:pPr/>
              <a:t>07-11-2012</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343B7B7-3FCE-424A-B3D3-4197AEBCAA94}"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24744"/>
            <a:ext cx="8229600" cy="576064"/>
          </a:xfrm>
          <a:prstGeom prst="rect">
            <a:avLst/>
          </a:prstGeom>
        </p:spPr>
        <p:txBody>
          <a:bodyPr vert="horz" lIns="91440" tIns="45720" rIns="91440" bIns="45720" rtlCol="0" anchor="ctr">
            <a:normAutofit/>
          </a:bodyPr>
          <a:lstStyle/>
          <a:p>
            <a:r>
              <a:rPr lang="en-US" dirty="0" smtClean="0"/>
              <a:t>Click to edit Master title style</a:t>
            </a:r>
            <a:endParaRPr lang="da-DK" dirty="0"/>
          </a:p>
        </p:txBody>
      </p:sp>
      <p:sp>
        <p:nvSpPr>
          <p:cNvPr id="3" name="Text Placeholder 2"/>
          <p:cNvSpPr>
            <a:spLocks noGrp="1"/>
          </p:cNvSpPr>
          <p:nvPr>
            <p:ph type="body" idx="1"/>
          </p:nvPr>
        </p:nvSpPr>
        <p:spPr>
          <a:xfrm>
            <a:off x="457200" y="1916832"/>
            <a:ext cx="8229600" cy="420933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a-DK"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1720FF-9D9A-4937-8B93-4F475DC406DB}" type="datetimeFigureOut">
              <a:rPr lang="da-DK" smtClean="0"/>
              <a:pPr/>
              <a:t>07-11-2012</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3B7B7-3FCE-424A-B3D3-4197AEBCAA94}" type="slidenum">
              <a:rPr lang="da-DK" smtClean="0"/>
              <a:pPr/>
              <a:t>‹nr.›</a:t>
            </a:fld>
            <a:endParaRPr lang="da-DK"/>
          </a:p>
        </p:txBody>
      </p:sp>
      <p:pic>
        <p:nvPicPr>
          <p:cNvPr id="7" name="Picture 4"/>
          <p:cNvPicPr>
            <a:picLocks noChangeAspect="1" noChangeArrowheads="1"/>
          </p:cNvPicPr>
          <p:nvPr userDrawn="1"/>
        </p:nvPicPr>
        <p:blipFill>
          <a:blip r:embed="rId13" cstate="print"/>
          <a:srcRect/>
          <a:stretch>
            <a:fillRect/>
          </a:stretch>
        </p:blipFill>
        <p:spPr>
          <a:xfrm>
            <a:off x="0" y="2"/>
            <a:ext cx="2411760" cy="1112785"/>
          </a:xfrm>
          <a:prstGeom prst="rect">
            <a:avLst/>
          </a:prstGeom>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2411760" y="692696"/>
          <a:ext cx="4080296" cy="5773626"/>
        </p:xfrm>
        <a:graphic>
          <a:graphicData uri="http://schemas.openxmlformats.org/presentationml/2006/ole">
            <p:oleObj spid="_x0000_s1026" name="Acrobat Document" r:id="rId3" imgW="5668166" imgH="8019048" progId="AcroExch.Document.7">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E6C640-7D75-4C11-A0FA-ED52484D7C6F}" type="slidenum">
              <a:rPr lang="da-DK"/>
              <a:pPr/>
              <a:t>10</a:t>
            </a:fld>
            <a:endParaRPr lang="da-DK"/>
          </a:p>
        </p:txBody>
      </p:sp>
      <p:cxnSp>
        <p:nvCxnSpPr>
          <p:cNvPr id="15" name="Straight Arrow Connector 14"/>
          <p:cNvCxnSpPr>
            <a:stCxn id="7" idx="4"/>
            <a:endCxn id="19" idx="0"/>
          </p:cNvCxnSpPr>
          <p:nvPr/>
        </p:nvCxnSpPr>
        <p:spPr bwMode="auto">
          <a:xfrm>
            <a:off x="4680012" y="2708920"/>
            <a:ext cx="1116124" cy="954106"/>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
        <p:nvSpPr>
          <p:cNvPr id="7" name="Oval 6"/>
          <p:cNvSpPr/>
          <p:nvPr/>
        </p:nvSpPr>
        <p:spPr bwMode="auto">
          <a:xfrm>
            <a:off x="2411760" y="1268760"/>
            <a:ext cx="4536504" cy="144016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i="0" u="none" strike="noStrike" cap="none" normalizeH="0" baseline="0" dirty="0" smtClean="0">
                <a:ln>
                  <a:noFill/>
                </a:ln>
                <a:solidFill>
                  <a:schemeClr val="bg1"/>
                </a:solidFill>
                <a:effectLst/>
                <a:cs typeface="Browallia New" pitchFamily="34" charset="-34"/>
              </a:rPr>
              <a:t>Personen skal matche</a:t>
            </a:r>
          </a:p>
        </p:txBody>
      </p:sp>
      <p:sp>
        <p:nvSpPr>
          <p:cNvPr id="11" name="Oval 10"/>
          <p:cNvSpPr/>
          <p:nvPr/>
        </p:nvSpPr>
        <p:spPr bwMode="auto">
          <a:xfrm>
            <a:off x="611560" y="3645024"/>
            <a:ext cx="1944216"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Arbejds-opgaver</a:t>
            </a:r>
          </a:p>
        </p:txBody>
      </p:sp>
      <p:sp>
        <p:nvSpPr>
          <p:cNvPr id="17" name="Oval 16"/>
          <p:cNvSpPr/>
          <p:nvPr/>
        </p:nvSpPr>
        <p:spPr bwMode="auto">
          <a:xfrm>
            <a:off x="2699792" y="3645024"/>
            <a:ext cx="2016224"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Samarbejds-relationer</a:t>
            </a:r>
          </a:p>
        </p:txBody>
      </p:sp>
      <p:sp>
        <p:nvSpPr>
          <p:cNvPr id="19" name="Oval 18"/>
          <p:cNvSpPr/>
          <p:nvPr/>
        </p:nvSpPr>
        <p:spPr bwMode="auto">
          <a:xfrm>
            <a:off x="4788024" y="3663026"/>
            <a:ext cx="2016224" cy="1512168"/>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Struktur</a:t>
            </a:r>
          </a:p>
          <a:p>
            <a:pPr algn="ctr"/>
            <a:r>
              <a:rPr lang="da-DK" sz="2000" dirty="0" smtClean="0">
                <a:solidFill>
                  <a:schemeClr val="bg1"/>
                </a:solidFill>
              </a:rPr>
              <a:t>&amp;</a:t>
            </a:r>
          </a:p>
          <a:p>
            <a:pPr algn="ctr"/>
            <a:r>
              <a:rPr lang="da-DK" sz="2000" dirty="0" smtClean="0">
                <a:solidFill>
                  <a:schemeClr val="bg1"/>
                </a:solidFill>
              </a:rPr>
              <a:t>Kultur</a:t>
            </a:r>
          </a:p>
        </p:txBody>
      </p:sp>
      <p:cxnSp>
        <p:nvCxnSpPr>
          <p:cNvPr id="10" name="Straight Arrow Connector 9"/>
          <p:cNvCxnSpPr>
            <a:stCxn id="7" idx="4"/>
            <a:endCxn id="11" idx="7"/>
          </p:cNvCxnSpPr>
          <p:nvPr/>
        </p:nvCxnSpPr>
        <p:spPr bwMode="auto">
          <a:xfrm flipH="1">
            <a:off x="2271052" y="2708920"/>
            <a:ext cx="2408960" cy="1162828"/>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cxnSp>
        <p:nvCxnSpPr>
          <p:cNvPr id="13" name="Straight Arrow Connector 12"/>
          <p:cNvCxnSpPr>
            <a:stCxn id="7" idx="4"/>
            <a:endCxn id="17" idx="0"/>
          </p:cNvCxnSpPr>
          <p:nvPr/>
        </p:nvCxnSpPr>
        <p:spPr bwMode="auto">
          <a:xfrm flipH="1">
            <a:off x="3707904" y="2708920"/>
            <a:ext cx="972108" cy="936104"/>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
        <p:nvSpPr>
          <p:cNvPr id="33" name="Oval 32"/>
          <p:cNvSpPr/>
          <p:nvPr/>
        </p:nvSpPr>
        <p:spPr bwMode="auto">
          <a:xfrm>
            <a:off x="6948264" y="3681028"/>
            <a:ext cx="1872208" cy="1476164"/>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Fremtidige  udfordringer</a:t>
            </a:r>
          </a:p>
        </p:txBody>
      </p:sp>
      <p:cxnSp>
        <p:nvCxnSpPr>
          <p:cNvPr id="39" name="Straight Arrow Connector 38"/>
          <p:cNvCxnSpPr>
            <a:stCxn id="7" idx="4"/>
            <a:endCxn id="33" idx="0"/>
          </p:cNvCxnSpPr>
          <p:nvPr/>
        </p:nvCxnSpPr>
        <p:spPr bwMode="auto">
          <a:xfrm>
            <a:off x="4680012" y="2708920"/>
            <a:ext cx="3204356" cy="972108"/>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
          <p:cNvGrpSpPr/>
          <p:nvPr/>
        </p:nvGrpSpPr>
        <p:grpSpPr>
          <a:xfrm>
            <a:off x="755576" y="1772816"/>
            <a:ext cx="7600817" cy="4124201"/>
            <a:chOff x="1259632" y="1124744"/>
            <a:chExt cx="7600817" cy="4124201"/>
          </a:xfrm>
        </p:grpSpPr>
        <p:cxnSp>
          <p:nvCxnSpPr>
            <p:cNvPr id="5" name="Straight Arrow Connector 4"/>
            <p:cNvCxnSpPr/>
            <p:nvPr/>
          </p:nvCxnSpPr>
          <p:spPr>
            <a:xfrm rot="5400000" flipH="1" flipV="1">
              <a:off x="755576" y="3212976"/>
              <a:ext cx="3168352" cy="1588"/>
            </a:xfrm>
            <a:prstGeom prst="straightConnector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339752" y="4797152"/>
              <a:ext cx="4176464" cy="1588"/>
            </a:xfrm>
            <a:prstGeom prst="straightConnector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588224" y="4653136"/>
              <a:ext cx="2272225" cy="369332"/>
            </a:xfrm>
            <a:prstGeom prst="rect">
              <a:avLst/>
            </a:prstGeom>
            <a:noFill/>
          </p:spPr>
          <p:txBody>
            <a:bodyPr wrap="none" rtlCol="0">
              <a:spAutoFit/>
            </a:bodyPr>
            <a:lstStyle/>
            <a:p>
              <a:r>
                <a:rPr lang="da-DK" dirty="0" smtClean="0"/>
                <a:t>Afhængighed af andre</a:t>
              </a:r>
              <a:endParaRPr lang="da-DK" dirty="0"/>
            </a:p>
          </p:txBody>
        </p:sp>
        <p:sp>
          <p:nvSpPr>
            <p:cNvPr id="13" name="TextBox 12"/>
            <p:cNvSpPr txBox="1"/>
            <p:nvPr/>
          </p:nvSpPr>
          <p:spPr>
            <a:xfrm>
              <a:off x="6084168" y="4941168"/>
              <a:ext cx="576064" cy="307777"/>
            </a:xfrm>
            <a:prstGeom prst="rect">
              <a:avLst/>
            </a:prstGeom>
            <a:noFill/>
          </p:spPr>
          <p:txBody>
            <a:bodyPr wrap="square" rtlCol="0">
              <a:spAutoFit/>
            </a:bodyPr>
            <a:lstStyle/>
            <a:p>
              <a:r>
                <a:rPr lang="da-DK" sz="1400" dirty="0" smtClean="0"/>
                <a:t>Høj</a:t>
              </a:r>
              <a:endParaRPr lang="da-DK" sz="1400" dirty="0"/>
            </a:p>
          </p:txBody>
        </p:sp>
        <p:sp>
          <p:nvSpPr>
            <p:cNvPr id="14" name="TextBox 13"/>
            <p:cNvSpPr txBox="1"/>
            <p:nvPr/>
          </p:nvSpPr>
          <p:spPr>
            <a:xfrm>
              <a:off x="1547664" y="1628800"/>
              <a:ext cx="576064" cy="307777"/>
            </a:xfrm>
            <a:prstGeom prst="rect">
              <a:avLst/>
            </a:prstGeom>
            <a:noFill/>
          </p:spPr>
          <p:txBody>
            <a:bodyPr wrap="square" rtlCol="0">
              <a:spAutoFit/>
            </a:bodyPr>
            <a:lstStyle/>
            <a:p>
              <a:r>
                <a:rPr lang="da-DK" sz="1400" dirty="0" smtClean="0"/>
                <a:t>Høj</a:t>
              </a:r>
              <a:endParaRPr lang="da-DK" sz="1400" dirty="0"/>
            </a:p>
          </p:txBody>
        </p:sp>
        <p:sp>
          <p:nvSpPr>
            <p:cNvPr id="15" name="TextBox 14"/>
            <p:cNvSpPr txBox="1"/>
            <p:nvPr/>
          </p:nvSpPr>
          <p:spPr>
            <a:xfrm>
              <a:off x="2267744" y="4941168"/>
              <a:ext cx="576064" cy="307777"/>
            </a:xfrm>
            <a:prstGeom prst="rect">
              <a:avLst/>
            </a:prstGeom>
            <a:noFill/>
          </p:spPr>
          <p:txBody>
            <a:bodyPr wrap="square" rtlCol="0">
              <a:spAutoFit/>
            </a:bodyPr>
            <a:lstStyle/>
            <a:p>
              <a:r>
                <a:rPr lang="da-DK" sz="1400" dirty="0" smtClean="0"/>
                <a:t>Lav</a:t>
              </a:r>
              <a:endParaRPr lang="da-DK" sz="1400" dirty="0"/>
            </a:p>
          </p:txBody>
        </p:sp>
        <p:sp>
          <p:nvSpPr>
            <p:cNvPr id="16" name="TextBox 15"/>
            <p:cNvSpPr txBox="1"/>
            <p:nvPr/>
          </p:nvSpPr>
          <p:spPr>
            <a:xfrm>
              <a:off x="1547664" y="4509120"/>
              <a:ext cx="576064" cy="307777"/>
            </a:xfrm>
            <a:prstGeom prst="rect">
              <a:avLst/>
            </a:prstGeom>
            <a:noFill/>
          </p:spPr>
          <p:txBody>
            <a:bodyPr wrap="square" rtlCol="0">
              <a:spAutoFit/>
            </a:bodyPr>
            <a:lstStyle/>
            <a:p>
              <a:r>
                <a:rPr lang="da-DK" sz="1400" dirty="0" smtClean="0"/>
                <a:t>Lav</a:t>
              </a:r>
              <a:endParaRPr lang="da-DK" sz="1400" dirty="0"/>
            </a:p>
          </p:txBody>
        </p:sp>
        <p:sp>
          <p:nvSpPr>
            <p:cNvPr id="17" name="TextBox 16"/>
            <p:cNvSpPr txBox="1"/>
            <p:nvPr/>
          </p:nvSpPr>
          <p:spPr>
            <a:xfrm>
              <a:off x="1259632" y="1124744"/>
              <a:ext cx="2325380" cy="369332"/>
            </a:xfrm>
            <a:prstGeom prst="rect">
              <a:avLst/>
            </a:prstGeom>
            <a:noFill/>
          </p:spPr>
          <p:txBody>
            <a:bodyPr wrap="none" rtlCol="0">
              <a:spAutoFit/>
            </a:bodyPr>
            <a:lstStyle/>
            <a:p>
              <a:r>
                <a:rPr lang="da-DK" dirty="0" smtClean="0"/>
                <a:t>Forskellighed i opgaver</a:t>
              </a:r>
              <a:endParaRPr lang="da-DK" dirty="0"/>
            </a:p>
          </p:txBody>
        </p:sp>
        <p:sp>
          <p:nvSpPr>
            <p:cNvPr id="18" name="TextBox 17"/>
            <p:cNvSpPr txBox="1"/>
            <p:nvPr/>
          </p:nvSpPr>
          <p:spPr>
            <a:xfrm>
              <a:off x="2411760" y="3789040"/>
              <a:ext cx="1989904" cy="830997"/>
            </a:xfrm>
            <a:prstGeom prst="rect">
              <a:avLst/>
            </a:prstGeom>
            <a:noFill/>
          </p:spPr>
          <p:txBody>
            <a:bodyPr wrap="none" rtlCol="0">
              <a:spAutoFit/>
            </a:bodyPr>
            <a:lstStyle/>
            <a:p>
              <a:r>
                <a:rPr lang="da-DK" sz="1600" dirty="0" smtClean="0"/>
                <a:t>Røde Kors indsamlere</a:t>
              </a:r>
            </a:p>
            <a:p>
              <a:r>
                <a:rPr lang="da-DK" sz="1600" dirty="0" smtClean="0"/>
                <a:t>Fragtmand</a:t>
              </a:r>
            </a:p>
            <a:p>
              <a:r>
                <a:rPr lang="da-DK" sz="1600" dirty="0"/>
                <a:t>T</a:t>
              </a:r>
              <a:r>
                <a:rPr lang="da-DK" sz="1600" dirty="0" smtClean="0"/>
                <a:t>elefonsælgere</a:t>
              </a:r>
              <a:endParaRPr lang="da-DK" sz="1600" dirty="0"/>
            </a:p>
          </p:txBody>
        </p:sp>
        <p:sp>
          <p:nvSpPr>
            <p:cNvPr id="20" name="TextBox 19"/>
            <p:cNvSpPr txBox="1"/>
            <p:nvPr/>
          </p:nvSpPr>
          <p:spPr>
            <a:xfrm>
              <a:off x="5508104" y="4293096"/>
              <a:ext cx="1061894" cy="338554"/>
            </a:xfrm>
            <a:prstGeom prst="rect">
              <a:avLst/>
            </a:prstGeom>
            <a:noFill/>
          </p:spPr>
          <p:txBody>
            <a:bodyPr wrap="none" rtlCol="0">
              <a:spAutoFit/>
            </a:bodyPr>
            <a:lstStyle/>
            <a:p>
              <a:r>
                <a:rPr lang="da-DK" sz="1600" dirty="0" smtClean="0"/>
                <a:t>Politikæde</a:t>
              </a:r>
              <a:endParaRPr lang="da-DK" sz="1600" dirty="0"/>
            </a:p>
          </p:txBody>
        </p:sp>
        <p:sp>
          <p:nvSpPr>
            <p:cNvPr id="21" name="TextBox 20"/>
            <p:cNvSpPr txBox="1"/>
            <p:nvPr/>
          </p:nvSpPr>
          <p:spPr>
            <a:xfrm>
              <a:off x="2483768" y="1700808"/>
              <a:ext cx="2332433" cy="338554"/>
            </a:xfrm>
            <a:prstGeom prst="rect">
              <a:avLst/>
            </a:prstGeom>
            <a:noFill/>
          </p:spPr>
          <p:txBody>
            <a:bodyPr wrap="none" rtlCol="0">
              <a:spAutoFit/>
            </a:bodyPr>
            <a:lstStyle/>
            <a:p>
              <a:r>
                <a:rPr lang="da-DK" sz="1600" dirty="0" smtClean="0"/>
                <a:t>Management konsulenter</a:t>
              </a:r>
              <a:endParaRPr lang="da-DK" sz="1600" dirty="0"/>
            </a:p>
          </p:txBody>
        </p:sp>
        <p:sp>
          <p:nvSpPr>
            <p:cNvPr id="22" name="TextBox 21"/>
            <p:cNvSpPr txBox="1"/>
            <p:nvPr/>
          </p:nvSpPr>
          <p:spPr>
            <a:xfrm>
              <a:off x="5148064" y="1628800"/>
              <a:ext cx="2096215" cy="830997"/>
            </a:xfrm>
            <a:prstGeom prst="rect">
              <a:avLst/>
            </a:prstGeom>
            <a:noFill/>
          </p:spPr>
          <p:txBody>
            <a:bodyPr wrap="none" rtlCol="0">
              <a:spAutoFit/>
            </a:bodyPr>
            <a:lstStyle/>
            <a:p>
              <a:r>
                <a:rPr lang="da-DK" sz="1600" dirty="0" smtClean="0"/>
                <a:t>Produktudviklingsteam</a:t>
              </a:r>
            </a:p>
            <a:p>
              <a:r>
                <a:rPr lang="da-DK" sz="1600" dirty="0" smtClean="0"/>
                <a:t>Strygekvartet</a:t>
              </a:r>
            </a:p>
            <a:p>
              <a:r>
                <a:rPr lang="da-DK" sz="1600" dirty="0" smtClean="0"/>
                <a:t>Fodboldhold</a:t>
              </a:r>
              <a:endParaRPr lang="da-DK" sz="1600" dirty="0"/>
            </a:p>
          </p:txBody>
        </p:sp>
      </p:grpSp>
      <p:sp>
        <p:nvSpPr>
          <p:cNvPr id="19" name="Title 18"/>
          <p:cNvSpPr>
            <a:spLocks noGrp="1"/>
          </p:cNvSpPr>
          <p:nvPr>
            <p:ph type="title"/>
          </p:nvPr>
        </p:nvSpPr>
        <p:spPr>
          <a:xfrm>
            <a:off x="457200" y="692696"/>
            <a:ext cx="8229600" cy="864096"/>
          </a:xfrm>
        </p:spPr>
        <p:txBody>
          <a:bodyPr>
            <a:normAutofit fontScale="90000"/>
          </a:bodyPr>
          <a:lstStyle/>
          <a:p>
            <a:r>
              <a:rPr lang="da-DK" dirty="0" smtClean="0"/>
              <a:t>Samarbejdsrelationer</a:t>
            </a:r>
            <a:br>
              <a:rPr lang="da-DK" dirty="0" smtClean="0"/>
            </a:br>
            <a:r>
              <a:rPr lang="da-DK" sz="3100" dirty="0" smtClean="0"/>
              <a:t> </a:t>
            </a:r>
            <a:r>
              <a:rPr lang="da-DK" sz="2700" dirty="0" smtClean="0"/>
              <a:t>- afhængighed</a:t>
            </a:r>
            <a:endParaRPr lang="da-DK"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92696"/>
            <a:ext cx="8229600" cy="864096"/>
          </a:xfrm>
        </p:spPr>
        <p:txBody>
          <a:bodyPr>
            <a:normAutofit fontScale="90000"/>
          </a:bodyPr>
          <a:lstStyle/>
          <a:p>
            <a:r>
              <a:rPr lang="da-DK" dirty="0" smtClean="0"/>
              <a:t>Samarbejdsrelationer </a:t>
            </a:r>
            <a:br>
              <a:rPr lang="da-DK" dirty="0" smtClean="0"/>
            </a:br>
            <a:r>
              <a:rPr lang="da-DK" sz="2700" dirty="0" smtClean="0"/>
              <a:t>- Personlighedsforskelle og performance</a:t>
            </a:r>
            <a:endParaRPr lang="da-DK" dirty="0"/>
          </a:p>
        </p:txBody>
      </p:sp>
      <p:grpSp>
        <p:nvGrpSpPr>
          <p:cNvPr id="2" name="Group 20"/>
          <p:cNvGrpSpPr/>
          <p:nvPr/>
        </p:nvGrpSpPr>
        <p:grpSpPr>
          <a:xfrm>
            <a:off x="611560" y="1556792"/>
            <a:ext cx="8244408" cy="4761820"/>
            <a:chOff x="899592" y="1268760"/>
            <a:chExt cx="8244408" cy="4761820"/>
          </a:xfrm>
        </p:grpSpPr>
        <p:cxnSp>
          <p:nvCxnSpPr>
            <p:cNvPr id="6" name="Straight Arrow Connector 5"/>
            <p:cNvCxnSpPr/>
            <p:nvPr/>
          </p:nvCxnSpPr>
          <p:spPr>
            <a:xfrm rot="5400000" flipH="1" flipV="1">
              <a:off x="-287746" y="3680234"/>
              <a:ext cx="381642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619672" y="5589240"/>
              <a:ext cx="60486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71600" y="1268760"/>
              <a:ext cx="1391856" cy="369332"/>
            </a:xfrm>
            <a:prstGeom prst="rect">
              <a:avLst/>
            </a:prstGeom>
            <a:noFill/>
          </p:spPr>
          <p:txBody>
            <a:bodyPr wrap="none" rtlCol="0">
              <a:spAutoFit/>
            </a:bodyPr>
            <a:lstStyle/>
            <a:p>
              <a:r>
                <a:rPr lang="da-DK" dirty="0"/>
                <a:t>P</a:t>
              </a:r>
              <a:r>
                <a:rPr lang="da-DK" dirty="0" smtClean="0"/>
                <a:t>erformance</a:t>
              </a:r>
              <a:endParaRPr lang="da-DK" dirty="0"/>
            </a:p>
          </p:txBody>
        </p:sp>
        <p:sp>
          <p:nvSpPr>
            <p:cNvPr id="10" name="TextBox 9"/>
            <p:cNvSpPr txBox="1"/>
            <p:nvPr/>
          </p:nvSpPr>
          <p:spPr>
            <a:xfrm>
              <a:off x="899592" y="1700808"/>
              <a:ext cx="504056" cy="369332"/>
            </a:xfrm>
            <a:prstGeom prst="rect">
              <a:avLst/>
            </a:prstGeom>
            <a:noFill/>
          </p:spPr>
          <p:txBody>
            <a:bodyPr wrap="square" rtlCol="0">
              <a:spAutoFit/>
            </a:bodyPr>
            <a:lstStyle/>
            <a:p>
              <a:r>
                <a:rPr lang="da-DK" dirty="0" smtClean="0"/>
                <a:t>Høj</a:t>
              </a:r>
              <a:endParaRPr lang="da-DK" dirty="0"/>
            </a:p>
          </p:txBody>
        </p:sp>
        <p:sp>
          <p:nvSpPr>
            <p:cNvPr id="11" name="TextBox 10"/>
            <p:cNvSpPr txBox="1"/>
            <p:nvPr/>
          </p:nvSpPr>
          <p:spPr>
            <a:xfrm>
              <a:off x="971600" y="5373216"/>
              <a:ext cx="504056" cy="369332"/>
            </a:xfrm>
            <a:prstGeom prst="rect">
              <a:avLst/>
            </a:prstGeom>
            <a:noFill/>
          </p:spPr>
          <p:txBody>
            <a:bodyPr wrap="square" rtlCol="0">
              <a:spAutoFit/>
            </a:bodyPr>
            <a:lstStyle/>
            <a:p>
              <a:r>
                <a:rPr lang="da-DK" dirty="0" smtClean="0"/>
                <a:t>Lav</a:t>
              </a:r>
              <a:endParaRPr lang="da-DK" dirty="0"/>
            </a:p>
          </p:txBody>
        </p:sp>
        <p:sp>
          <p:nvSpPr>
            <p:cNvPr id="15" name="TextBox 14"/>
            <p:cNvSpPr txBox="1"/>
            <p:nvPr/>
          </p:nvSpPr>
          <p:spPr>
            <a:xfrm>
              <a:off x="1907704" y="5085184"/>
              <a:ext cx="1593321" cy="338554"/>
            </a:xfrm>
            <a:prstGeom prst="rect">
              <a:avLst/>
            </a:prstGeom>
            <a:noFill/>
          </p:spPr>
          <p:txBody>
            <a:bodyPr wrap="none" rtlCol="0">
              <a:spAutoFit/>
            </a:bodyPr>
            <a:lstStyle/>
            <a:p>
              <a:r>
                <a:rPr lang="da-DK" sz="1600" dirty="0" smtClean="0"/>
                <a:t>Gruppetænkning</a:t>
              </a:r>
              <a:endParaRPr lang="da-DK" sz="1600" dirty="0"/>
            </a:p>
          </p:txBody>
        </p:sp>
        <p:sp>
          <p:nvSpPr>
            <p:cNvPr id="16" name="TextBox 15"/>
            <p:cNvSpPr txBox="1"/>
            <p:nvPr/>
          </p:nvSpPr>
          <p:spPr>
            <a:xfrm>
              <a:off x="3419872" y="1700808"/>
              <a:ext cx="1888979" cy="369332"/>
            </a:xfrm>
            <a:prstGeom prst="rect">
              <a:avLst/>
            </a:prstGeom>
            <a:noFill/>
          </p:spPr>
          <p:txBody>
            <a:bodyPr wrap="none" rtlCol="0">
              <a:spAutoFit/>
            </a:bodyPr>
            <a:lstStyle/>
            <a:p>
              <a:r>
                <a:rPr lang="da-DK" dirty="0" err="1" smtClean="0"/>
                <a:t>Peak</a:t>
              </a:r>
              <a:r>
                <a:rPr lang="da-DK" dirty="0" smtClean="0"/>
                <a:t> Performance</a:t>
              </a:r>
              <a:endParaRPr lang="da-DK" dirty="0"/>
            </a:p>
          </p:txBody>
        </p:sp>
        <p:sp>
          <p:nvSpPr>
            <p:cNvPr id="17" name="TextBox 16"/>
            <p:cNvSpPr txBox="1"/>
            <p:nvPr/>
          </p:nvSpPr>
          <p:spPr>
            <a:xfrm>
              <a:off x="1547664" y="5661248"/>
              <a:ext cx="504056" cy="369332"/>
            </a:xfrm>
            <a:prstGeom prst="rect">
              <a:avLst/>
            </a:prstGeom>
            <a:noFill/>
          </p:spPr>
          <p:txBody>
            <a:bodyPr wrap="square" rtlCol="0">
              <a:spAutoFit/>
            </a:bodyPr>
            <a:lstStyle/>
            <a:p>
              <a:r>
                <a:rPr lang="da-DK" dirty="0" smtClean="0"/>
                <a:t>Lav</a:t>
              </a:r>
              <a:endParaRPr lang="da-DK" dirty="0"/>
            </a:p>
          </p:txBody>
        </p:sp>
        <p:sp>
          <p:nvSpPr>
            <p:cNvPr id="18" name="TextBox 17"/>
            <p:cNvSpPr txBox="1"/>
            <p:nvPr/>
          </p:nvSpPr>
          <p:spPr>
            <a:xfrm>
              <a:off x="7236296" y="5661248"/>
              <a:ext cx="504056" cy="369332"/>
            </a:xfrm>
            <a:prstGeom prst="rect">
              <a:avLst/>
            </a:prstGeom>
            <a:noFill/>
          </p:spPr>
          <p:txBody>
            <a:bodyPr wrap="square" rtlCol="0">
              <a:spAutoFit/>
            </a:bodyPr>
            <a:lstStyle/>
            <a:p>
              <a:r>
                <a:rPr lang="da-DK" dirty="0" smtClean="0"/>
                <a:t>Høj</a:t>
              </a:r>
              <a:endParaRPr lang="da-DK" dirty="0"/>
            </a:p>
          </p:txBody>
        </p:sp>
        <p:sp>
          <p:nvSpPr>
            <p:cNvPr id="19" name="TextBox 18"/>
            <p:cNvSpPr txBox="1"/>
            <p:nvPr/>
          </p:nvSpPr>
          <p:spPr>
            <a:xfrm>
              <a:off x="7738615" y="5013176"/>
              <a:ext cx="1405385" cy="923330"/>
            </a:xfrm>
            <a:prstGeom prst="rect">
              <a:avLst/>
            </a:prstGeom>
            <a:noFill/>
          </p:spPr>
          <p:txBody>
            <a:bodyPr wrap="none" rtlCol="0">
              <a:spAutoFit/>
            </a:bodyPr>
            <a:lstStyle/>
            <a:p>
              <a:pPr algn="ctr"/>
              <a:r>
                <a:rPr lang="da-DK" dirty="0" smtClean="0"/>
                <a:t>Forskelle</a:t>
              </a:r>
            </a:p>
            <a:p>
              <a:pPr algn="ctr"/>
              <a:r>
                <a:rPr lang="da-DK" dirty="0" smtClean="0"/>
                <a:t> i </a:t>
              </a:r>
            </a:p>
            <a:p>
              <a:pPr algn="ctr"/>
              <a:r>
                <a:rPr lang="da-DK" dirty="0" smtClean="0"/>
                <a:t>personlighed</a:t>
              </a:r>
              <a:endParaRPr lang="da-DK" dirty="0"/>
            </a:p>
          </p:txBody>
        </p:sp>
        <p:sp>
          <p:nvSpPr>
            <p:cNvPr id="20" name="TextBox 19"/>
            <p:cNvSpPr txBox="1"/>
            <p:nvPr/>
          </p:nvSpPr>
          <p:spPr>
            <a:xfrm>
              <a:off x="5148064" y="4653136"/>
              <a:ext cx="1272977" cy="830997"/>
            </a:xfrm>
            <a:prstGeom prst="rect">
              <a:avLst/>
            </a:prstGeom>
            <a:noFill/>
          </p:spPr>
          <p:txBody>
            <a:bodyPr wrap="none" rtlCol="0">
              <a:spAutoFit/>
            </a:bodyPr>
            <a:lstStyle/>
            <a:p>
              <a:r>
                <a:rPr lang="da-DK" sz="1600" dirty="0" smtClean="0"/>
                <a:t>Destruktive</a:t>
              </a:r>
            </a:p>
            <a:p>
              <a:r>
                <a:rPr lang="da-DK" sz="1600" dirty="0" smtClean="0"/>
                <a:t>spændinger</a:t>
              </a:r>
            </a:p>
            <a:p>
              <a:r>
                <a:rPr lang="da-DK" sz="1600" dirty="0" smtClean="0"/>
                <a:t> og konflikter</a:t>
              </a:r>
              <a:endParaRPr lang="da-DK" sz="1600" dirty="0"/>
            </a:p>
          </p:txBody>
        </p:sp>
        <p:cxnSp>
          <p:nvCxnSpPr>
            <p:cNvPr id="25" name="Straight Connector 24"/>
            <p:cNvCxnSpPr/>
            <p:nvPr/>
          </p:nvCxnSpPr>
          <p:spPr>
            <a:xfrm rot="5400000" flipH="1" flipV="1">
              <a:off x="1475656" y="2420888"/>
              <a:ext cx="3096344" cy="252028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4067944" y="2348880"/>
              <a:ext cx="3096344" cy="2664296"/>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707904" y="2708920"/>
              <a:ext cx="1728192" cy="1323439"/>
            </a:xfrm>
            <a:prstGeom prst="rect">
              <a:avLst/>
            </a:prstGeom>
            <a:noFill/>
          </p:spPr>
          <p:txBody>
            <a:bodyPr wrap="square" rtlCol="0">
              <a:spAutoFit/>
            </a:bodyPr>
            <a:lstStyle/>
            <a:p>
              <a:r>
                <a:rPr lang="da-DK" sz="1600" dirty="0" smtClean="0"/>
                <a:t>Uenigheder</a:t>
              </a:r>
            </a:p>
            <a:p>
              <a:r>
                <a:rPr lang="da-DK" sz="1600" dirty="0" smtClean="0"/>
                <a:t>og spændinger,</a:t>
              </a:r>
            </a:p>
            <a:p>
              <a:r>
                <a:rPr lang="da-DK" sz="1600" dirty="0" smtClean="0"/>
                <a:t>der skaber positiv</a:t>
              </a:r>
            </a:p>
            <a:p>
              <a:r>
                <a:rPr lang="da-DK" sz="1600" dirty="0" smtClean="0"/>
                <a:t> dynamik og resultater</a:t>
              </a:r>
              <a:endParaRPr lang="da-DK" sz="1600" dirty="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5"/>
          <p:cNvGrpSpPr/>
          <p:nvPr/>
        </p:nvGrpSpPr>
        <p:grpSpPr>
          <a:xfrm>
            <a:off x="1835696" y="2564904"/>
            <a:ext cx="6275801" cy="2612033"/>
            <a:chOff x="1835696" y="2564904"/>
            <a:chExt cx="6275801" cy="2612033"/>
          </a:xfrm>
        </p:grpSpPr>
        <p:cxnSp>
          <p:nvCxnSpPr>
            <p:cNvPr id="5" name="Straight Arrow Connector 4"/>
            <p:cNvCxnSpPr/>
            <p:nvPr/>
          </p:nvCxnSpPr>
          <p:spPr>
            <a:xfrm rot="5400000" flipH="1" flipV="1">
              <a:off x="1510866" y="3897052"/>
              <a:ext cx="1800994" cy="794"/>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411760" y="4797152"/>
              <a:ext cx="2160240" cy="1588"/>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716016" y="4653136"/>
              <a:ext cx="2761397" cy="307777"/>
            </a:xfrm>
            <a:prstGeom prst="rect">
              <a:avLst/>
            </a:prstGeom>
            <a:noFill/>
          </p:spPr>
          <p:txBody>
            <a:bodyPr wrap="none" rtlCol="0">
              <a:spAutoFit/>
            </a:bodyPr>
            <a:lstStyle/>
            <a:p>
              <a:r>
                <a:rPr lang="da-DK" sz="1400" dirty="0" smtClean="0"/>
                <a:t>Forskel i delopgavers sværhedsgrad</a:t>
              </a:r>
              <a:endParaRPr lang="da-DK" sz="1400" dirty="0"/>
            </a:p>
          </p:txBody>
        </p:sp>
        <p:sp>
          <p:nvSpPr>
            <p:cNvPr id="13" name="TextBox 12"/>
            <p:cNvSpPr txBox="1"/>
            <p:nvPr/>
          </p:nvSpPr>
          <p:spPr>
            <a:xfrm>
              <a:off x="4139952" y="4869160"/>
              <a:ext cx="576064" cy="307777"/>
            </a:xfrm>
            <a:prstGeom prst="rect">
              <a:avLst/>
            </a:prstGeom>
            <a:noFill/>
          </p:spPr>
          <p:txBody>
            <a:bodyPr wrap="square" rtlCol="0">
              <a:spAutoFit/>
            </a:bodyPr>
            <a:lstStyle/>
            <a:p>
              <a:r>
                <a:rPr lang="da-DK" sz="1400" dirty="0" smtClean="0"/>
                <a:t>Stor</a:t>
              </a:r>
              <a:endParaRPr lang="da-DK" sz="1400" dirty="0"/>
            </a:p>
          </p:txBody>
        </p:sp>
        <p:sp>
          <p:nvSpPr>
            <p:cNvPr id="14" name="TextBox 13"/>
            <p:cNvSpPr txBox="1"/>
            <p:nvPr/>
          </p:nvSpPr>
          <p:spPr>
            <a:xfrm>
              <a:off x="1835696" y="2996952"/>
              <a:ext cx="576064" cy="307777"/>
            </a:xfrm>
            <a:prstGeom prst="rect">
              <a:avLst/>
            </a:prstGeom>
            <a:noFill/>
          </p:spPr>
          <p:txBody>
            <a:bodyPr wrap="square" rtlCol="0">
              <a:spAutoFit/>
            </a:bodyPr>
            <a:lstStyle/>
            <a:p>
              <a:r>
                <a:rPr lang="da-DK" sz="1400" dirty="0" smtClean="0"/>
                <a:t>Stor</a:t>
              </a:r>
              <a:endParaRPr lang="da-DK" sz="1400" dirty="0"/>
            </a:p>
          </p:txBody>
        </p:sp>
        <p:sp>
          <p:nvSpPr>
            <p:cNvPr id="15" name="TextBox 14"/>
            <p:cNvSpPr txBox="1"/>
            <p:nvPr/>
          </p:nvSpPr>
          <p:spPr>
            <a:xfrm>
              <a:off x="2339752" y="4869160"/>
              <a:ext cx="576064" cy="307777"/>
            </a:xfrm>
            <a:prstGeom prst="rect">
              <a:avLst/>
            </a:prstGeom>
            <a:noFill/>
          </p:spPr>
          <p:txBody>
            <a:bodyPr wrap="square" rtlCol="0">
              <a:spAutoFit/>
            </a:bodyPr>
            <a:lstStyle/>
            <a:p>
              <a:r>
                <a:rPr lang="da-DK" sz="1400" dirty="0" smtClean="0"/>
                <a:t>Lille</a:t>
              </a:r>
              <a:endParaRPr lang="da-DK" sz="1400" dirty="0"/>
            </a:p>
          </p:txBody>
        </p:sp>
        <p:sp>
          <p:nvSpPr>
            <p:cNvPr id="16" name="TextBox 15"/>
            <p:cNvSpPr txBox="1"/>
            <p:nvPr/>
          </p:nvSpPr>
          <p:spPr>
            <a:xfrm>
              <a:off x="1835696" y="4509120"/>
              <a:ext cx="576064" cy="307777"/>
            </a:xfrm>
            <a:prstGeom prst="rect">
              <a:avLst/>
            </a:prstGeom>
            <a:noFill/>
          </p:spPr>
          <p:txBody>
            <a:bodyPr wrap="square" rtlCol="0">
              <a:spAutoFit/>
            </a:bodyPr>
            <a:lstStyle/>
            <a:p>
              <a:r>
                <a:rPr lang="da-DK" sz="1400" dirty="0" smtClean="0"/>
                <a:t>Lille</a:t>
              </a:r>
              <a:endParaRPr lang="da-DK" sz="1400" dirty="0"/>
            </a:p>
          </p:txBody>
        </p:sp>
        <p:sp>
          <p:nvSpPr>
            <p:cNvPr id="17" name="TextBox 16"/>
            <p:cNvSpPr txBox="1"/>
            <p:nvPr/>
          </p:nvSpPr>
          <p:spPr>
            <a:xfrm>
              <a:off x="2123728" y="2564904"/>
              <a:ext cx="955646" cy="307777"/>
            </a:xfrm>
            <a:prstGeom prst="rect">
              <a:avLst/>
            </a:prstGeom>
            <a:noFill/>
          </p:spPr>
          <p:txBody>
            <a:bodyPr wrap="none" rtlCol="0">
              <a:spAutoFit/>
            </a:bodyPr>
            <a:lstStyle/>
            <a:p>
              <a:r>
                <a:rPr lang="da-DK" sz="1400" dirty="0" smtClean="0"/>
                <a:t>Forskel i IK</a:t>
              </a:r>
              <a:endParaRPr lang="da-DK" sz="1400" dirty="0"/>
            </a:p>
          </p:txBody>
        </p:sp>
        <p:sp>
          <p:nvSpPr>
            <p:cNvPr id="30" name="TextBox 29"/>
            <p:cNvSpPr txBox="1"/>
            <p:nvPr/>
          </p:nvSpPr>
          <p:spPr>
            <a:xfrm>
              <a:off x="4716016" y="2708920"/>
              <a:ext cx="3395481" cy="1477328"/>
            </a:xfrm>
            <a:prstGeom prst="rect">
              <a:avLst/>
            </a:prstGeom>
            <a:noFill/>
          </p:spPr>
          <p:txBody>
            <a:bodyPr wrap="none" rtlCol="0">
              <a:spAutoFit/>
            </a:bodyPr>
            <a:lstStyle/>
            <a:p>
              <a:r>
                <a:rPr lang="da-DK" dirty="0" smtClean="0"/>
                <a:t>Stigende forskellighed</a:t>
              </a:r>
            </a:p>
            <a:p>
              <a:r>
                <a:rPr lang="da-DK" dirty="0" smtClean="0"/>
                <a:t>i opgavernes sværhedsgrad</a:t>
              </a:r>
            </a:p>
            <a:p>
              <a:r>
                <a:rPr lang="da-DK" dirty="0" smtClean="0"/>
                <a:t>gør større IK-forskelle til en fordel</a:t>
              </a:r>
            </a:p>
            <a:p>
              <a:r>
                <a:rPr lang="da-DK" dirty="0" smtClean="0"/>
                <a:t>i en gruppe, der arbejder sammen</a:t>
              </a:r>
            </a:p>
            <a:p>
              <a:r>
                <a:rPr lang="da-DK" dirty="0" smtClean="0"/>
                <a:t>og er afhængige af hinanden</a:t>
              </a:r>
            </a:p>
          </p:txBody>
        </p:sp>
        <p:cxnSp>
          <p:nvCxnSpPr>
            <p:cNvPr id="19" name="Straight Connector 18"/>
            <p:cNvCxnSpPr/>
            <p:nvPr/>
          </p:nvCxnSpPr>
          <p:spPr>
            <a:xfrm flipV="1">
              <a:off x="2411760" y="3212976"/>
              <a:ext cx="1872208" cy="1584176"/>
            </a:xfrm>
            <a:prstGeom prst="line">
              <a:avLst/>
            </a:prstGeom>
            <a:ln w="34925"/>
          </p:spPr>
          <p:style>
            <a:lnRef idx="1">
              <a:schemeClr val="accent1"/>
            </a:lnRef>
            <a:fillRef idx="0">
              <a:schemeClr val="accent1"/>
            </a:fillRef>
            <a:effectRef idx="0">
              <a:schemeClr val="accent1"/>
            </a:effectRef>
            <a:fontRef idx="minor">
              <a:schemeClr val="tx1"/>
            </a:fontRef>
          </p:style>
        </p:cxnSp>
      </p:grpSp>
      <p:sp>
        <p:nvSpPr>
          <p:cNvPr id="18" name="Title 17"/>
          <p:cNvSpPr>
            <a:spLocks noGrp="1"/>
          </p:cNvSpPr>
          <p:nvPr>
            <p:ph type="title"/>
          </p:nvPr>
        </p:nvSpPr>
        <p:spPr/>
        <p:txBody>
          <a:bodyPr>
            <a:normAutofit fontScale="90000"/>
          </a:bodyPr>
          <a:lstStyle/>
          <a:p>
            <a:r>
              <a:rPr lang="da-DK" dirty="0" smtClean="0"/>
              <a:t>Samarbejdsrelationer </a:t>
            </a:r>
            <a:br>
              <a:rPr lang="da-DK" dirty="0" smtClean="0"/>
            </a:br>
            <a:r>
              <a:rPr lang="da-DK" sz="2700" dirty="0" smtClean="0"/>
              <a:t>- forskel i IK</a:t>
            </a:r>
            <a:endParaRPr lang="da-DK"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7"/>
          <p:cNvGrpSpPr/>
          <p:nvPr/>
        </p:nvGrpSpPr>
        <p:grpSpPr>
          <a:xfrm>
            <a:off x="1043608" y="1484784"/>
            <a:ext cx="6912768" cy="3964415"/>
            <a:chOff x="1187624" y="1268760"/>
            <a:chExt cx="6912768" cy="3964415"/>
          </a:xfrm>
        </p:grpSpPr>
        <p:cxnSp>
          <p:nvCxnSpPr>
            <p:cNvPr id="6" name="Straight Arrow Connector 5"/>
            <p:cNvCxnSpPr>
              <a:stCxn id="7" idx="4"/>
              <a:endCxn id="10" idx="0"/>
            </p:cNvCxnSpPr>
            <p:nvPr/>
          </p:nvCxnSpPr>
          <p:spPr bwMode="auto">
            <a:xfrm>
              <a:off x="4680012" y="2708920"/>
              <a:ext cx="2412268" cy="994085"/>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7" name="Oval 6"/>
            <p:cNvSpPr/>
            <p:nvPr/>
          </p:nvSpPr>
          <p:spPr bwMode="auto">
            <a:xfrm>
              <a:off x="2411760" y="1268760"/>
              <a:ext cx="4536504" cy="144016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b="0" i="0" u="none" strike="noStrike" cap="none" normalizeH="0" baseline="0" dirty="0" smtClean="0">
                  <a:ln>
                    <a:noFill/>
                  </a:ln>
                  <a:solidFill>
                    <a:schemeClr val="bg1"/>
                  </a:solidFill>
                  <a:effectLst/>
                  <a:latin typeface="Georgia" pitchFamily="18" charset="0"/>
                </a:rPr>
                <a:t>Struktur og kultur</a:t>
              </a:r>
            </a:p>
          </p:txBody>
        </p:sp>
        <p:sp>
          <p:nvSpPr>
            <p:cNvPr id="8" name="Oval 7"/>
            <p:cNvSpPr/>
            <p:nvPr/>
          </p:nvSpPr>
          <p:spPr bwMode="auto">
            <a:xfrm>
              <a:off x="1187624" y="3685003"/>
              <a:ext cx="2120483"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Magtbaserede relationer</a:t>
              </a:r>
            </a:p>
          </p:txBody>
        </p:sp>
        <p:sp>
          <p:nvSpPr>
            <p:cNvPr id="9" name="Oval 8"/>
            <p:cNvSpPr/>
            <p:nvPr/>
          </p:nvSpPr>
          <p:spPr bwMode="auto">
            <a:xfrm>
              <a:off x="3671900" y="3685003"/>
              <a:ext cx="2016224"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Organisationstype</a:t>
              </a:r>
            </a:p>
          </p:txBody>
        </p:sp>
        <p:sp>
          <p:nvSpPr>
            <p:cNvPr id="10" name="Oval 9"/>
            <p:cNvSpPr/>
            <p:nvPr/>
          </p:nvSpPr>
          <p:spPr bwMode="auto">
            <a:xfrm>
              <a:off x="6084168" y="3703005"/>
              <a:ext cx="2016224" cy="1512168"/>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De praktiserede værdier</a:t>
              </a:r>
            </a:p>
          </p:txBody>
        </p:sp>
        <p:cxnSp>
          <p:nvCxnSpPr>
            <p:cNvPr id="11" name="Straight Arrow Connector 10"/>
            <p:cNvCxnSpPr>
              <a:stCxn id="7" idx="4"/>
              <a:endCxn id="8" idx="0"/>
            </p:cNvCxnSpPr>
            <p:nvPr/>
          </p:nvCxnSpPr>
          <p:spPr bwMode="auto">
            <a:xfrm flipH="1">
              <a:off x="2247866" y="2708920"/>
              <a:ext cx="2432146" cy="976083"/>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cxnSp>
          <p:nvCxnSpPr>
            <p:cNvPr id="12" name="Straight Arrow Connector 11"/>
            <p:cNvCxnSpPr>
              <a:stCxn id="7" idx="4"/>
              <a:endCxn id="9" idx="0"/>
            </p:cNvCxnSpPr>
            <p:nvPr/>
          </p:nvCxnSpPr>
          <p:spPr bwMode="auto">
            <a:xfrm>
              <a:off x="4680012" y="2708920"/>
              <a:ext cx="0" cy="976083"/>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7"/>
          <p:cNvGrpSpPr/>
          <p:nvPr/>
        </p:nvGrpSpPr>
        <p:grpSpPr>
          <a:xfrm>
            <a:off x="1403648" y="1484784"/>
            <a:ext cx="6192688" cy="4032448"/>
            <a:chOff x="1547664" y="1268760"/>
            <a:chExt cx="6192688" cy="4032448"/>
          </a:xfrm>
        </p:grpSpPr>
        <p:cxnSp>
          <p:nvCxnSpPr>
            <p:cNvPr id="6" name="Straight Arrow Connector 5"/>
            <p:cNvCxnSpPr>
              <a:stCxn id="7" idx="4"/>
              <a:endCxn id="10" idx="0"/>
            </p:cNvCxnSpPr>
            <p:nvPr/>
          </p:nvCxnSpPr>
          <p:spPr bwMode="auto">
            <a:xfrm>
              <a:off x="4680012" y="2708920"/>
              <a:ext cx="1944216" cy="936104"/>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7" name="Oval 6"/>
            <p:cNvSpPr/>
            <p:nvPr/>
          </p:nvSpPr>
          <p:spPr bwMode="auto">
            <a:xfrm>
              <a:off x="2411760" y="1268760"/>
              <a:ext cx="4536504" cy="144016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b="0" i="0" u="none" strike="noStrike" cap="none" normalizeH="0" baseline="0" dirty="0" smtClean="0">
                  <a:ln>
                    <a:noFill/>
                  </a:ln>
                  <a:solidFill>
                    <a:schemeClr val="bg1"/>
                  </a:solidFill>
                  <a:effectLst/>
                  <a:latin typeface="Georgia" pitchFamily="18" charset="0"/>
                </a:rPr>
                <a:t>Fremtidige udfordringer</a:t>
              </a:r>
            </a:p>
          </p:txBody>
        </p:sp>
        <p:sp>
          <p:nvSpPr>
            <p:cNvPr id="8" name="Oval 7"/>
            <p:cNvSpPr/>
            <p:nvPr/>
          </p:nvSpPr>
          <p:spPr bwMode="auto">
            <a:xfrm>
              <a:off x="1547664" y="3573016"/>
              <a:ext cx="2264499" cy="172819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Potentiale i forhold til ændringer i det konkrete job</a:t>
              </a:r>
            </a:p>
          </p:txBody>
        </p:sp>
        <p:sp>
          <p:nvSpPr>
            <p:cNvPr id="10" name="Oval 9"/>
            <p:cNvSpPr/>
            <p:nvPr/>
          </p:nvSpPr>
          <p:spPr bwMode="auto">
            <a:xfrm>
              <a:off x="5508104" y="3645024"/>
              <a:ext cx="2232248" cy="1656184"/>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err="1" smtClean="0">
                  <a:solidFill>
                    <a:schemeClr val="bg1"/>
                  </a:solidFill>
                </a:rPr>
                <a:t>Vækstpoten-tiale</a:t>
              </a:r>
              <a:r>
                <a:rPr lang="da-DK" sz="2000" dirty="0" smtClean="0">
                  <a:solidFill>
                    <a:schemeClr val="bg1"/>
                  </a:solidFill>
                </a:rPr>
                <a:t> på længere sigt</a:t>
              </a:r>
            </a:p>
          </p:txBody>
        </p:sp>
        <p:cxnSp>
          <p:nvCxnSpPr>
            <p:cNvPr id="11" name="Straight Arrow Connector 10"/>
            <p:cNvCxnSpPr>
              <a:stCxn id="7" idx="4"/>
              <a:endCxn id="8" idx="0"/>
            </p:cNvCxnSpPr>
            <p:nvPr/>
          </p:nvCxnSpPr>
          <p:spPr bwMode="auto">
            <a:xfrm flipH="1">
              <a:off x="2679914" y="2708920"/>
              <a:ext cx="2000098" cy="864096"/>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E6C640-7D75-4C11-A0FA-ED52484D7C6F}" type="slidenum">
              <a:rPr lang="da-DK"/>
              <a:pPr/>
              <a:t>16</a:t>
            </a:fld>
            <a:endParaRPr lang="da-DK"/>
          </a:p>
        </p:txBody>
      </p:sp>
      <p:cxnSp>
        <p:nvCxnSpPr>
          <p:cNvPr id="15" name="Straight Arrow Connector 14"/>
          <p:cNvCxnSpPr>
            <a:stCxn id="7" idx="4"/>
            <a:endCxn id="19" idx="0"/>
          </p:cNvCxnSpPr>
          <p:nvPr/>
        </p:nvCxnSpPr>
        <p:spPr bwMode="auto">
          <a:xfrm>
            <a:off x="4680012" y="2708920"/>
            <a:ext cx="1116124" cy="954106"/>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
        <p:nvSpPr>
          <p:cNvPr id="7" name="Oval 6"/>
          <p:cNvSpPr/>
          <p:nvPr/>
        </p:nvSpPr>
        <p:spPr bwMode="auto">
          <a:xfrm>
            <a:off x="2411760" y="1268760"/>
            <a:ext cx="4536504" cy="144016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i="0" u="none" strike="noStrike" cap="none" normalizeH="0" baseline="0" dirty="0" smtClean="0">
                <a:ln>
                  <a:noFill/>
                </a:ln>
                <a:solidFill>
                  <a:schemeClr val="bg1"/>
                </a:solidFill>
                <a:effectLst/>
                <a:cs typeface="Browallia New" pitchFamily="34" charset="-34"/>
              </a:rPr>
              <a:t>Personen skal matche</a:t>
            </a:r>
          </a:p>
        </p:txBody>
      </p:sp>
      <p:sp>
        <p:nvSpPr>
          <p:cNvPr id="11" name="Oval 10"/>
          <p:cNvSpPr/>
          <p:nvPr/>
        </p:nvSpPr>
        <p:spPr bwMode="auto">
          <a:xfrm>
            <a:off x="611560" y="3645024"/>
            <a:ext cx="1944216"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Arbejds-opgaver</a:t>
            </a:r>
          </a:p>
        </p:txBody>
      </p:sp>
      <p:sp>
        <p:nvSpPr>
          <p:cNvPr id="17" name="Oval 16"/>
          <p:cNvSpPr/>
          <p:nvPr/>
        </p:nvSpPr>
        <p:spPr bwMode="auto">
          <a:xfrm>
            <a:off x="2699792" y="3645024"/>
            <a:ext cx="2016224"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Samarbejds-relationer</a:t>
            </a:r>
          </a:p>
        </p:txBody>
      </p:sp>
      <p:sp>
        <p:nvSpPr>
          <p:cNvPr id="19" name="Oval 18"/>
          <p:cNvSpPr/>
          <p:nvPr/>
        </p:nvSpPr>
        <p:spPr bwMode="auto">
          <a:xfrm>
            <a:off x="4788024" y="3663026"/>
            <a:ext cx="2016224" cy="1512168"/>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Struktur</a:t>
            </a:r>
          </a:p>
          <a:p>
            <a:pPr algn="ctr"/>
            <a:r>
              <a:rPr lang="da-DK" sz="2000" dirty="0" smtClean="0">
                <a:solidFill>
                  <a:schemeClr val="bg1"/>
                </a:solidFill>
              </a:rPr>
              <a:t>&amp;</a:t>
            </a:r>
          </a:p>
          <a:p>
            <a:pPr algn="ctr"/>
            <a:r>
              <a:rPr lang="da-DK" sz="2000" dirty="0" smtClean="0">
                <a:solidFill>
                  <a:schemeClr val="bg1"/>
                </a:solidFill>
              </a:rPr>
              <a:t>Kultur</a:t>
            </a:r>
          </a:p>
        </p:txBody>
      </p:sp>
      <p:cxnSp>
        <p:nvCxnSpPr>
          <p:cNvPr id="10" name="Straight Arrow Connector 9"/>
          <p:cNvCxnSpPr>
            <a:stCxn id="7" idx="4"/>
            <a:endCxn id="11" idx="7"/>
          </p:cNvCxnSpPr>
          <p:nvPr/>
        </p:nvCxnSpPr>
        <p:spPr bwMode="auto">
          <a:xfrm flipH="1">
            <a:off x="2271052" y="2708920"/>
            <a:ext cx="2408960" cy="1162828"/>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cxnSp>
        <p:nvCxnSpPr>
          <p:cNvPr id="13" name="Straight Arrow Connector 12"/>
          <p:cNvCxnSpPr>
            <a:stCxn id="7" idx="4"/>
            <a:endCxn id="17" idx="0"/>
          </p:cNvCxnSpPr>
          <p:nvPr/>
        </p:nvCxnSpPr>
        <p:spPr bwMode="auto">
          <a:xfrm flipH="1">
            <a:off x="3707904" y="2708920"/>
            <a:ext cx="972108" cy="936104"/>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
        <p:nvSpPr>
          <p:cNvPr id="33" name="Oval 32"/>
          <p:cNvSpPr/>
          <p:nvPr/>
        </p:nvSpPr>
        <p:spPr bwMode="auto">
          <a:xfrm>
            <a:off x="6948264" y="3681028"/>
            <a:ext cx="1872208" cy="1476164"/>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Fremtidige  udfordringer</a:t>
            </a:r>
          </a:p>
        </p:txBody>
      </p:sp>
      <p:cxnSp>
        <p:nvCxnSpPr>
          <p:cNvPr id="39" name="Straight Arrow Connector 38"/>
          <p:cNvCxnSpPr>
            <a:stCxn id="7" idx="4"/>
            <a:endCxn id="33" idx="0"/>
          </p:cNvCxnSpPr>
          <p:nvPr/>
        </p:nvCxnSpPr>
        <p:spPr bwMode="auto">
          <a:xfrm>
            <a:off x="4680012" y="2708920"/>
            <a:ext cx="3204356" cy="972108"/>
          </a:xfrm>
          <a:prstGeom prst="straightConnector1">
            <a:avLst/>
          </a:prstGeom>
          <a:solidFill>
            <a:srgbClr val="00B050"/>
          </a:solidFill>
          <a:ln w="22225" cap="flat" cmpd="sng" algn="ctr">
            <a:solidFill>
              <a:schemeClr val="tx1"/>
            </a:solidFill>
            <a:prstDash val="solid"/>
            <a:round/>
            <a:headEnd type="none" w="med" len="med"/>
            <a:tailEnd type="triangle" w="med" len="med"/>
          </a:ln>
          <a:effectLst/>
        </p:spPr>
      </p:cxn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7"/>
          <p:cNvGrpSpPr/>
          <p:nvPr/>
        </p:nvGrpSpPr>
        <p:grpSpPr>
          <a:xfrm>
            <a:off x="323528" y="1196752"/>
            <a:ext cx="6480720" cy="4284476"/>
            <a:chOff x="467544" y="980728"/>
            <a:chExt cx="6480720" cy="4284476"/>
          </a:xfrm>
        </p:grpSpPr>
        <p:cxnSp>
          <p:nvCxnSpPr>
            <p:cNvPr id="6" name="Straight Arrow Connector 5"/>
            <p:cNvCxnSpPr>
              <a:stCxn id="7" idx="4"/>
              <a:endCxn id="10" idx="0"/>
            </p:cNvCxnSpPr>
            <p:nvPr/>
          </p:nvCxnSpPr>
          <p:spPr bwMode="auto">
            <a:xfrm>
              <a:off x="4680012" y="2708920"/>
              <a:ext cx="1116124" cy="100811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7" name="Oval 6"/>
            <p:cNvSpPr/>
            <p:nvPr/>
          </p:nvSpPr>
          <p:spPr bwMode="auto">
            <a:xfrm>
              <a:off x="2411760" y="980728"/>
              <a:ext cx="4536504" cy="1728192"/>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b="0" i="0" u="none" strike="noStrike" cap="none" normalizeH="0" baseline="0" dirty="0" smtClean="0">
                  <a:ln>
                    <a:noFill/>
                  </a:ln>
                  <a:solidFill>
                    <a:schemeClr val="bg1"/>
                  </a:solidFill>
                  <a:effectLst/>
                  <a:latin typeface="Georgia" pitchFamily="18" charset="0"/>
                </a:rPr>
                <a:t>Hvordan vurderer vi det ønskede match?</a:t>
              </a:r>
            </a:p>
          </p:txBody>
        </p:sp>
        <p:sp>
          <p:nvSpPr>
            <p:cNvPr id="8" name="Oval 7"/>
            <p:cNvSpPr/>
            <p:nvPr/>
          </p:nvSpPr>
          <p:spPr bwMode="auto">
            <a:xfrm>
              <a:off x="467544" y="3717032"/>
              <a:ext cx="2120483" cy="1548172"/>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Udvidet jobanalyse</a:t>
              </a:r>
            </a:p>
          </p:txBody>
        </p:sp>
        <p:sp>
          <p:nvSpPr>
            <p:cNvPr id="9" name="Oval 8"/>
            <p:cNvSpPr/>
            <p:nvPr/>
          </p:nvSpPr>
          <p:spPr bwMode="auto">
            <a:xfrm>
              <a:off x="2699792" y="3717032"/>
              <a:ext cx="2016224" cy="1548172"/>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Test</a:t>
              </a:r>
            </a:p>
          </p:txBody>
        </p:sp>
        <p:sp>
          <p:nvSpPr>
            <p:cNvPr id="10" name="Oval 9"/>
            <p:cNvSpPr/>
            <p:nvPr/>
          </p:nvSpPr>
          <p:spPr bwMode="auto">
            <a:xfrm>
              <a:off x="4788024" y="3717032"/>
              <a:ext cx="2016224" cy="1512168"/>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Struktureret interview</a:t>
              </a:r>
            </a:p>
          </p:txBody>
        </p:sp>
        <p:cxnSp>
          <p:nvCxnSpPr>
            <p:cNvPr id="11" name="Straight Arrow Connector 10"/>
            <p:cNvCxnSpPr>
              <a:stCxn id="7" idx="4"/>
              <a:endCxn id="8" idx="0"/>
            </p:cNvCxnSpPr>
            <p:nvPr/>
          </p:nvCxnSpPr>
          <p:spPr bwMode="auto">
            <a:xfrm flipH="1">
              <a:off x="1527786" y="2708920"/>
              <a:ext cx="3152226" cy="100811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cxnSp>
          <p:nvCxnSpPr>
            <p:cNvPr id="12" name="Straight Arrow Connector 11"/>
            <p:cNvCxnSpPr>
              <a:stCxn id="7" idx="4"/>
              <a:endCxn id="9" idx="0"/>
            </p:cNvCxnSpPr>
            <p:nvPr/>
          </p:nvCxnSpPr>
          <p:spPr bwMode="auto">
            <a:xfrm flipH="1">
              <a:off x="3707904" y="2708920"/>
              <a:ext cx="972108" cy="100811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grpSp>
      <p:sp>
        <p:nvSpPr>
          <p:cNvPr id="13" name="Oval 12"/>
          <p:cNvSpPr/>
          <p:nvPr/>
        </p:nvSpPr>
        <p:spPr bwMode="auto">
          <a:xfrm>
            <a:off x="6804248" y="3933056"/>
            <a:ext cx="2016224" cy="1512168"/>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Systematisk vurdering</a:t>
            </a:r>
          </a:p>
        </p:txBody>
      </p:sp>
      <p:cxnSp>
        <p:nvCxnSpPr>
          <p:cNvPr id="17" name="Straight Arrow Connector 16"/>
          <p:cNvCxnSpPr>
            <a:stCxn id="7" idx="4"/>
            <a:endCxn id="13" idx="0"/>
          </p:cNvCxnSpPr>
          <p:nvPr/>
        </p:nvCxnSpPr>
        <p:spPr bwMode="auto">
          <a:xfrm>
            <a:off x="4535996" y="2924944"/>
            <a:ext cx="3276364" cy="100811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bwMode="auto">
          <a:xfrm>
            <a:off x="2447256" y="836712"/>
            <a:ext cx="4356992" cy="1080120"/>
          </a:xfrm>
          <a:prstGeom prst="ellipse">
            <a:avLst/>
          </a:prstGeom>
          <a:solidFill>
            <a:srgbClr val="00B050"/>
          </a:solidFill>
          <a:ln w="2857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b="0" i="0" u="none" strike="noStrike" cap="none" normalizeH="0" baseline="0" dirty="0" smtClean="0">
                <a:ln>
                  <a:noFill/>
                </a:ln>
                <a:solidFill>
                  <a:schemeClr val="bg1"/>
                </a:solidFill>
                <a:effectLst/>
                <a:latin typeface="Georgia" pitchFamily="18" charset="0"/>
              </a:rPr>
              <a:t>Udvidet jobanalyse</a:t>
            </a:r>
          </a:p>
        </p:txBody>
      </p:sp>
      <p:sp>
        <p:nvSpPr>
          <p:cNvPr id="24" name="TextBox 23"/>
          <p:cNvSpPr txBox="1"/>
          <p:nvPr/>
        </p:nvSpPr>
        <p:spPr>
          <a:xfrm>
            <a:off x="827584" y="5229200"/>
            <a:ext cx="7344816" cy="1200329"/>
          </a:xfrm>
          <a:prstGeom prst="rect">
            <a:avLst/>
          </a:prstGeom>
          <a:noFill/>
        </p:spPr>
        <p:txBody>
          <a:bodyPr wrap="square" rtlCol="0">
            <a:spAutoFit/>
          </a:bodyPr>
          <a:lstStyle/>
          <a:p>
            <a:r>
              <a:rPr lang="da-DK" dirty="0" smtClean="0"/>
              <a:t>Resultater personen skal skabe for at opnå succes</a:t>
            </a:r>
          </a:p>
          <a:p>
            <a:r>
              <a:rPr lang="da-DK" dirty="0" smtClean="0"/>
              <a:t>Opgaver og processer personen skal løse for at nå det ønskede resultat</a:t>
            </a:r>
          </a:p>
          <a:p>
            <a:r>
              <a:rPr lang="da-DK" dirty="0" smtClean="0"/>
              <a:t>Relationer, organisation og kultur opgaveløsningen skal foregå i</a:t>
            </a:r>
          </a:p>
          <a:p>
            <a:r>
              <a:rPr lang="da-DK" dirty="0" smtClean="0"/>
              <a:t>Kompetencer der skal til for at løse opgaverne</a:t>
            </a:r>
            <a:endParaRPr lang="da-DK" dirty="0"/>
          </a:p>
        </p:txBody>
      </p:sp>
      <p:sp>
        <p:nvSpPr>
          <p:cNvPr id="15" name="Oval 14"/>
          <p:cNvSpPr/>
          <p:nvPr/>
        </p:nvSpPr>
        <p:spPr bwMode="auto">
          <a:xfrm>
            <a:off x="179512" y="2996952"/>
            <a:ext cx="2088232" cy="1008112"/>
          </a:xfrm>
          <a:prstGeom prst="ellipse">
            <a:avLst/>
          </a:prstGeom>
          <a:solidFill>
            <a:srgbClr val="7030A0"/>
          </a:solidFill>
          <a:ln w="2857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83000"/>
              </a:lnSpc>
              <a:spcBef>
                <a:spcPct val="0"/>
              </a:spcBef>
              <a:spcAft>
                <a:spcPct val="0"/>
              </a:spcAft>
              <a:buClrTx/>
              <a:buSzTx/>
              <a:buFontTx/>
              <a:buNone/>
              <a:tabLst/>
            </a:pPr>
            <a:r>
              <a:rPr kumimoji="0" lang="da-DK" sz="2100" b="0" i="0" u="none" strike="noStrike" cap="none" normalizeH="0" baseline="0" dirty="0" smtClean="0">
                <a:ln>
                  <a:noFill/>
                </a:ln>
                <a:solidFill>
                  <a:schemeClr val="bg1"/>
                </a:solidFill>
                <a:effectLst/>
                <a:latin typeface="Georgia" pitchFamily="18" charset="0"/>
              </a:rPr>
              <a:t>Resultater</a:t>
            </a:r>
          </a:p>
        </p:txBody>
      </p:sp>
      <p:sp>
        <p:nvSpPr>
          <p:cNvPr id="20" name="Oval 19"/>
          <p:cNvSpPr/>
          <p:nvPr/>
        </p:nvSpPr>
        <p:spPr bwMode="auto">
          <a:xfrm>
            <a:off x="2375248" y="2996952"/>
            <a:ext cx="2088232" cy="1008112"/>
          </a:xfrm>
          <a:prstGeom prst="ellipse">
            <a:avLst/>
          </a:prstGeom>
          <a:solidFill>
            <a:srgbClr val="7030A0"/>
          </a:solidFill>
          <a:ln w="2857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83000"/>
              </a:lnSpc>
              <a:spcBef>
                <a:spcPct val="0"/>
              </a:spcBef>
              <a:spcAft>
                <a:spcPct val="0"/>
              </a:spcAft>
              <a:buClrTx/>
              <a:buSzTx/>
              <a:buFontTx/>
              <a:buNone/>
              <a:tabLst/>
            </a:pPr>
            <a:r>
              <a:rPr kumimoji="0" lang="da-DK" sz="2100" b="0" i="0" u="none" strike="noStrike" cap="none" normalizeH="0" baseline="0" dirty="0" smtClean="0">
                <a:ln>
                  <a:noFill/>
                </a:ln>
                <a:solidFill>
                  <a:schemeClr val="bg1"/>
                </a:solidFill>
                <a:effectLst/>
                <a:latin typeface="Georgia" pitchFamily="18" charset="0"/>
              </a:rPr>
              <a:t>Opgaver og </a:t>
            </a:r>
          </a:p>
          <a:p>
            <a:pPr marL="0" marR="0" indent="0" algn="ctr" defTabSz="914400" rtl="0" eaLnBrk="1" fontAlgn="base" latinLnBrk="0" hangingPunct="1">
              <a:lnSpc>
                <a:spcPct val="83000"/>
              </a:lnSpc>
              <a:spcBef>
                <a:spcPct val="0"/>
              </a:spcBef>
              <a:spcAft>
                <a:spcPct val="0"/>
              </a:spcAft>
              <a:buClrTx/>
              <a:buSzTx/>
              <a:buFontTx/>
              <a:buNone/>
              <a:tabLst/>
            </a:pPr>
            <a:r>
              <a:rPr lang="da-DK" sz="2100" dirty="0" smtClean="0">
                <a:solidFill>
                  <a:schemeClr val="bg1"/>
                </a:solidFill>
                <a:latin typeface="Georgia" pitchFamily="18" charset="0"/>
              </a:rPr>
              <a:t>processer</a:t>
            </a:r>
            <a:endParaRPr kumimoji="0" lang="da-DK" sz="2100" b="0" i="0" u="none" strike="noStrike" cap="none" normalizeH="0" baseline="0" dirty="0" smtClean="0">
              <a:ln>
                <a:noFill/>
              </a:ln>
              <a:solidFill>
                <a:schemeClr val="bg1"/>
              </a:solidFill>
              <a:effectLst/>
              <a:latin typeface="Georgia" pitchFamily="18" charset="0"/>
            </a:endParaRPr>
          </a:p>
        </p:txBody>
      </p:sp>
      <p:sp>
        <p:nvSpPr>
          <p:cNvPr id="23" name="Oval 22"/>
          <p:cNvSpPr/>
          <p:nvPr/>
        </p:nvSpPr>
        <p:spPr bwMode="auto">
          <a:xfrm>
            <a:off x="4535488" y="2996952"/>
            <a:ext cx="2160240" cy="1008112"/>
          </a:xfrm>
          <a:prstGeom prst="ellipse">
            <a:avLst/>
          </a:prstGeom>
          <a:solidFill>
            <a:srgbClr val="7030A0"/>
          </a:solidFill>
          <a:ln w="2857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83000"/>
              </a:lnSpc>
              <a:spcBef>
                <a:spcPct val="0"/>
              </a:spcBef>
              <a:spcAft>
                <a:spcPct val="0"/>
              </a:spcAft>
              <a:buClrTx/>
              <a:buSzTx/>
              <a:buFontTx/>
              <a:buNone/>
              <a:tabLst/>
            </a:pPr>
            <a:r>
              <a:rPr kumimoji="0" lang="da-DK" sz="2100" b="0" i="0" u="none" strike="noStrike" cap="none" normalizeH="0" baseline="0" dirty="0" smtClean="0">
                <a:ln>
                  <a:noFill/>
                </a:ln>
                <a:solidFill>
                  <a:schemeClr val="bg1"/>
                </a:solidFill>
                <a:effectLst/>
                <a:latin typeface="Georgia" pitchFamily="18" charset="0"/>
              </a:rPr>
              <a:t>Relationer,</a:t>
            </a:r>
            <a:r>
              <a:rPr kumimoji="0" lang="da-DK" sz="2100" b="0" i="0" u="none" strike="noStrike" cap="none" normalizeH="0" dirty="0" smtClean="0">
                <a:ln>
                  <a:noFill/>
                </a:ln>
                <a:solidFill>
                  <a:schemeClr val="bg1"/>
                </a:solidFill>
                <a:effectLst/>
                <a:latin typeface="Georgia" pitchFamily="18" charset="0"/>
              </a:rPr>
              <a:t> organisation kultur</a:t>
            </a:r>
          </a:p>
        </p:txBody>
      </p:sp>
      <p:sp>
        <p:nvSpPr>
          <p:cNvPr id="25" name="Oval 24"/>
          <p:cNvSpPr/>
          <p:nvPr/>
        </p:nvSpPr>
        <p:spPr bwMode="auto">
          <a:xfrm>
            <a:off x="6839744" y="2996952"/>
            <a:ext cx="2304256" cy="1008112"/>
          </a:xfrm>
          <a:prstGeom prst="ellipse">
            <a:avLst/>
          </a:prstGeom>
          <a:solidFill>
            <a:srgbClr val="7030A0"/>
          </a:solidFill>
          <a:ln w="2857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83000"/>
              </a:lnSpc>
              <a:spcBef>
                <a:spcPct val="0"/>
              </a:spcBef>
              <a:spcAft>
                <a:spcPct val="0"/>
              </a:spcAft>
              <a:buClrTx/>
              <a:buSzTx/>
              <a:buFontTx/>
              <a:buNone/>
              <a:tabLst/>
            </a:pPr>
            <a:r>
              <a:rPr kumimoji="0" lang="da-DK" sz="2100" b="0" i="0" u="none" strike="noStrike" cap="none" normalizeH="0" baseline="0" dirty="0" smtClean="0">
                <a:ln>
                  <a:noFill/>
                </a:ln>
                <a:solidFill>
                  <a:schemeClr val="bg1"/>
                </a:solidFill>
                <a:effectLst/>
                <a:latin typeface="Georgia" pitchFamily="18" charset="0"/>
              </a:rPr>
              <a:t>Kompetencer</a:t>
            </a:r>
          </a:p>
        </p:txBody>
      </p:sp>
      <p:sp>
        <p:nvSpPr>
          <p:cNvPr id="27" name="Curved Left Arrow 26"/>
          <p:cNvSpPr/>
          <p:nvPr/>
        </p:nvSpPr>
        <p:spPr bwMode="auto">
          <a:xfrm rot="16200000">
            <a:off x="4319464" y="1556792"/>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28" name="Curved Left Arrow 27"/>
          <p:cNvSpPr/>
          <p:nvPr/>
        </p:nvSpPr>
        <p:spPr bwMode="auto">
          <a:xfrm rot="16200000">
            <a:off x="1943200" y="1556792"/>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29" name="Curved Left Arrow 28"/>
          <p:cNvSpPr/>
          <p:nvPr/>
        </p:nvSpPr>
        <p:spPr bwMode="auto">
          <a:xfrm rot="16200000">
            <a:off x="6767736" y="1628800"/>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30" name="Curved Left Arrow 29"/>
          <p:cNvSpPr/>
          <p:nvPr/>
        </p:nvSpPr>
        <p:spPr bwMode="auto">
          <a:xfrm rot="5400000">
            <a:off x="4247456" y="3501008"/>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31" name="Curved Left Arrow 30"/>
          <p:cNvSpPr/>
          <p:nvPr/>
        </p:nvSpPr>
        <p:spPr bwMode="auto">
          <a:xfrm rot="5400000">
            <a:off x="1871192" y="3501008"/>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32" name="Curved Left Arrow 31"/>
          <p:cNvSpPr/>
          <p:nvPr/>
        </p:nvSpPr>
        <p:spPr bwMode="auto">
          <a:xfrm rot="5400000">
            <a:off x="6767736" y="3501008"/>
            <a:ext cx="648072" cy="1944216"/>
          </a:xfrm>
          <a:prstGeom prst="curvedLeftArrow">
            <a:avLst>
              <a:gd name="adj1" fmla="val 25000"/>
              <a:gd name="adj2" fmla="val 50000"/>
              <a:gd name="adj3" fmla="val 24974"/>
            </a:avLst>
          </a:prstGeom>
          <a:solidFill>
            <a:schemeClr val="tx2"/>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83000"/>
              </a:lnSpc>
              <a:spcBef>
                <a:spcPct val="0"/>
              </a:spcBef>
              <a:spcAft>
                <a:spcPct val="0"/>
              </a:spcAft>
              <a:buClrTx/>
              <a:buSzTx/>
              <a:buFontTx/>
              <a:buNone/>
              <a:tabLst/>
            </a:pPr>
            <a:endParaRPr kumimoji="0" lang="da-DK" sz="2100" b="0" i="0" u="none" strike="noStrike" cap="none" normalizeH="0" baseline="0" dirty="0" smtClean="0">
              <a:ln>
                <a:noFill/>
              </a:ln>
              <a:solidFill>
                <a:schemeClr val="tx1"/>
              </a:solidFill>
              <a:effectLst/>
              <a:latin typeface="Georgia" pitchFamily="18" charset="0"/>
            </a:endParaRPr>
          </a:p>
        </p:txBody>
      </p:sp>
      <p:sp>
        <p:nvSpPr>
          <p:cNvPr id="16" name="Oval 15"/>
          <p:cNvSpPr/>
          <p:nvPr/>
        </p:nvSpPr>
        <p:spPr bwMode="auto">
          <a:xfrm>
            <a:off x="6843497" y="620688"/>
            <a:ext cx="2300503" cy="162018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Mulige ændringer i det konkrete job</a:t>
            </a:r>
          </a:p>
        </p:txBody>
      </p:sp>
      <p:sp>
        <p:nvSpPr>
          <p:cNvPr id="17" name="Oval 16"/>
          <p:cNvSpPr/>
          <p:nvPr/>
        </p:nvSpPr>
        <p:spPr bwMode="auto">
          <a:xfrm>
            <a:off x="6875748" y="4941168"/>
            <a:ext cx="2268252" cy="1584176"/>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Karriere-</a:t>
            </a:r>
          </a:p>
          <a:p>
            <a:pPr algn="ctr" fontAlgn="auto">
              <a:lnSpc>
                <a:spcPct val="100000"/>
              </a:lnSpc>
              <a:spcBef>
                <a:spcPts val="0"/>
              </a:spcBef>
              <a:spcAft>
                <a:spcPts val="0"/>
              </a:spcAft>
            </a:pPr>
            <a:r>
              <a:rPr lang="da-DK" sz="2000" dirty="0" smtClean="0">
                <a:solidFill>
                  <a:prstClr val="white"/>
                </a:solidFill>
                <a:latin typeface="Calibri"/>
              </a:rPr>
              <a:t>muligheder i organisationen</a:t>
            </a:r>
          </a:p>
        </p:txBody>
      </p:sp>
      <p:cxnSp>
        <p:nvCxnSpPr>
          <p:cNvPr id="18" name="Straight Arrow Connector 17"/>
          <p:cNvCxnSpPr>
            <a:stCxn id="16" idx="4"/>
            <a:endCxn id="25" idx="0"/>
          </p:cNvCxnSpPr>
          <p:nvPr/>
        </p:nvCxnSpPr>
        <p:spPr>
          <a:xfrm flipH="1">
            <a:off x="7991872" y="2240868"/>
            <a:ext cx="1877" cy="756084"/>
          </a:xfrm>
          <a:prstGeom prst="straightConnector1">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7" idx="0"/>
            <a:endCxn id="25" idx="4"/>
          </p:cNvCxnSpPr>
          <p:nvPr/>
        </p:nvCxnSpPr>
        <p:spPr>
          <a:xfrm flipH="1" flipV="1">
            <a:off x="7991872" y="4005064"/>
            <a:ext cx="18002" cy="936104"/>
          </a:xfrm>
          <a:prstGeom prst="straightConnector1">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anim calcmode="lin" valueType="num">
                                      <p:cBhvr additive="base">
                                        <p:cTn id="21" dur="500" fill="hold"/>
                                        <p:tgtEl>
                                          <p:spTgt spid="27"/>
                                        </p:tgtEl>
                                        <p:attrNameLst>
                                          <p:attrName>ppt_x</p:attrName>
                                        </p:attrNameLst>
                                      </p:cBhvr>
                                      <p:tavLst>
                                        <p:tav tm="0">
                                          <p:val>
                                            <p:strVal val="#ppt_x"/>
                                          </p:val>
                                        </p:tav>
                                        <p:tav tm="100000">
                                          <p:val>
                                            <p:strVal val="#ppt_x"/>
                                          </p:val>
                                        </p:tav>
                                      </p:tavLst>
                                    </p:anim>
                                    <p:anim calcmode="lin" valueType="num">
                                      <p:cBhvr additive="base">
                                        <p:cTn id="22" dur="500" fill="hold"/>
                                        <p:tgtEl>
                                          <p:spTgt spid="2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ppt_x"/>
                                          </p:val>
                                        </p:tav>
                                        <p:tav tm="100000">
                                          <p:val>
                                            <p:strVal val="#ppt_x"/>
                                          </p:val>
                                        </p:tav>
                                      </p:tavLst>
                                    </p:anim>
                                    <p:anim calcmode="lin" valueType="num">
                                      <p:cBhvr additive="base">
                                        <p:cTn id="26" dur="500" fill="hold"/>
                                        <p:tgtEl>
                                          <p:spTgt spid="2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anim calcmode="lin" valueType="num">
                                      <p:cBhvr additive="base">
                                        <p:cTn id="29" dur="500" fill="hold"/>
                                        <p:tgtEl>
                                          <p:spTgt spid="30"/>
                                        </p:tgtEl>
                                        <p:attrNameLst>
                                          <p:attrName>ppt_x</p:attrName>
                                        </p:attrNameLst>
                                      </p:cBhvr>
                                      <p:tavLst>
                                        <p:tav tm="0">
                                          <p:val>
                                            <p:strVal val="#ppt_x"/>
                                          </p:val>
                                        </p:tav>
                                        <p:tav tm="100000">
                                          <p:val>
                                            <p:strVal val="#ppt_x"/>
                                          </p:val>
                                        </p:tav>
                                      </p:tavLst>
                                    </p:anim>
                                    <p:anim calcmode="lin" valueType="num">
                                      <p:cBhvr additive="base">
                                        <p:cTn id="3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additive="base">
                                        <p:cTn id="35" dur="500" fill="hold"/>
                                        <p:tgtEl>
                                          <p:spTgt spid="29"/>
                                        </p:tgtEl>
                                        <p:attrNameLst>
                                          <p:attrName>ppt_x</p:attrName>
                                        </p:attrNameLst>
                                      </p:cBhvr>
                                      <p:tavLst>
                                        <p:tav tm="0">
                                          <p:val>
                                            <p:strVal val="#ppt_x"/>
                                          </p:val>
                                        </p:tav>
                                        <p:tav tm="100000">
                                          <p:val>
                                            <p:strVal val="#ppt_x"/>
                                          </p:val>
                                        </p:tav>
                                      </p:tavLst>
                                    </p:anim>
                                    <p:anim calcmode="lin" valueType="num">
                                      <p:cBhvr additive="base">
                                        <p:cTn id="36" dur="500" fill="hold"/>
                                        <p:tgtEl>
                                          <p:spTgt spid="2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additive="base">
                                        <p:cTn id="39" dur="500" fill="hold"/>
                                        <p:tgtEl>
                                          <p:spTgt spid="25"/>
                                        </p:tgtEl>
                                        <p:attrNameLst>
                                          <p:attrName>ppt_x</p:attrName>
                                        </p:attrNameLst>
                                      </p:cBhvr>
                                      <p:tavLst>
                                        <p:tav tm="0">
                                          <p:val>
                                            <p:strVal val="#ppt_x"/>
                                          </p:val>
                                        </p:tav>
                                        <p:tav tm="100000">
                                          <p:val>
                                            <p:strVal val="#ppt_x"/>
                                          </p:val>
                                        </p:tav>
                                      </p:tavLst>
                                    </p:anim>
                                    <p:anim calcmode="lin" valueType="num">
                                      <p:cBhvr additive="base">
                                        <p:cTn id="40" dur="500" fill="hold"/>
                                        <p:tgtEl>
                                          <p:spTgt spid="2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anim calcmode="lin" valueType="num">
                                      <p:cBhvr additive="base">
                                        <p:cTn id="43" dur="500" fill="hold"/>
                                        <p:tgtEl>
                                          <p:spTgt spid="32"/>
                                        </p:tgtEl>
                                        <p:attrNameLst>
                                          <p:attrName>ppt_x</p:attrName>
                                        </p:attrNameLst>
                                      </p:cBhvr>
                                      <p:tavLst>
                                        <p:tav tm="0">
                                          <p:val>
                                            <p:strVal val="#ppt_x"/>
                                          </p:val>
                                        </p:tav>
                                        <p:tav tm="100000">
                                          <p:val>
                                            <p:strVal val="#ppt_x"/>
                                          </p:val>
                                        </p:tav>
                                      </p:tavLst>
                                    </p:anim>
                                    <p:anim calcmode="lin" valueType="num">
                                      <p:cBhvr additive="base">
                                        <p:cTn id="4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ppt_x"/>
                                          </p:val>
                                        </p:tav>
                                        <p:tav tm="100000">
                                          <p:val>
                                            <p:strVal val="#ppt_x"/>
                                          </p:val>
                                        </p:tav>
                                      </p:tavLst>
                                    </p:anim>
                                    <p:anim calcmode="lin" valueType="num">
                                      <p:cBhvr additive="base">
                                        <p:cTn id="6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additive="base">
                                        <p:cTn id="65" dur="500" fill="hold"/>
                                        <p:tgtEl>
                                          <p:spTgt spid="19"/>
                                        </p:tgtEl>
                                        <p:attrNameLst>
                                          <p:attrName>ppt_x</p:attrName>
                                        </p:attrNameLst>
                                      </p:cBhvr>
                                      <p:tavLst>
                                        <p:tav tm="0">
                                          <p:val>
                                            <p:strVal val="#ppt_x"/>
                                          </p:val>
                                        </p:tav>
                                        <p:tav tm="100000">
                                          <p:val>
                                            <p:strVal val="#ppt_x"/>
                                          </p:val>
                                        </p:tav>
                                      </p:tavLst>
                                    </p:anim>
                                    <p:anim calcmode="lin" valueType="num">
                                      <p:cBhvr additive="base">
                                        <p:cTn id="66" dur="500" fill="hold"/>
                                        <p:tgtEl>
                                          <p:spTgt spid="1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15" grpId="0" animBg="1"/>
      <p:bldP spid="20" grpId="0" animBg="1"/>
      <p:bldP spid="23" grpId="0" animBg="1"/>
      <p:bldP spid="25" grpId="0" animBg="1"/>
      <p:bldP spid="27" grpId="0" animBg="1"/>
      <p:bldP spid="28" grpId="0" animBg="1"/>
      <p:bldP spid="29" grpId="0" animBg="1"/>
      <p:bldP spid="30" grpId="0" animBg="1"/>
      <p:bldP spid="31" grpId="0" animBg="1"/>
      <p:bldP spid="32" grpId="0" animBg="1"/>
      <p:bldP spid="16"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D54E390-6494-446A-9F52-E590279B008A}" type="slidenum">
              <a:rPr lang="da-DK" smtClean="0"/>
              <a:pPr/>
              <a:t>19</a:t>
            </a:fld>
            <a:endParaRPr lang="da-DK" dirty="0"/>
          </a:p>
        </p:txBody>
      </p:sp>
      <p:sp>
        <p:nvSpPr>
          <p:cNvPr id="3" name="Oval 2"/>
          <p:cNvSpPr/>
          <p:nvPr/>
        </p:nvSpPr>
        <p:spPr bwMode="auto">
          <a:xfrm>
            <a:off x="1763688" y="764704"/>
            <a:ext cx="5616624" cy="1224136"/>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lvl="1" algn="ctr"/>
            <a:r>
              <a:rPr lang="da-DK" sz="2800" dirty="0" smtClean="0">
                <a:solidFill>
                  <a:schemeClr val="bg1"/>
                </a:solidFill>
              </a:rPr>
              <a:t>Erhvervspsykologiske test</a:t>
            </a:r>
          </a:p>
        </p:txBody>
      </p:sp>
      <p:sp>
        <p:nvSpPr>
          <p:cNvPr id="4" name="Rectangle 3"/>
          <p:cNvSpPr/>
          <p:nvPr/>
        </p:nvSpPr>
        <p:spPr bwMode="auto">
          <a:xfrm>
            <a:off x="827584" y="2204864"/>
            <a:ext cx="7488832" cy="4320480"/>
          </a:xfrm>
          <a:prstGeom prst="rect">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spcBef>
                <a:spcPts val="0"/>
              </a:spcBef>
              <a:spcAft>
                <a:spcPts val="0"/>
              </a:spcAft>
            </a:pPr>
            <a:r>
              <a:rPr lang="da-DK" sz="1800" b="1" dirty="0" smtClean="0">
                <a:solidFill>
                  <a:schemeClr val="bg1"/>
                </a:solidFill>
              </a:rPr>
              <a:t>Færdighedstest</a:t>
            </a:r>
          </a:p>
          <a:p>
            <a:pPr algn="ctr">
              <a:spcBef>
                <a:spcPts val="0"/>
              </a:spcBef>
              <a:spcAft>
                <a:spcPts val="0"/>
              </a:spcAft>
            </a:pPr>
            <a:r>
              <a:rPr lang="da-DK" sz="1400" dirty="0" smtClean="0">
                <a:solidFill>
                  <a:schemeClr val="bg1"/>
                </a:solidFill>
              </a:rPr>
              <a:t>Regne-, læse-, sprog- og </a:t>
            </a:r>
            <a:r>
              <a:rPr lang="da-DK" sz="1400" dirty="0" err="1" smtClean="0">
                <a:solidFill>
                  <a:schemeClr val="bg1"/>
                </a:solidFill>
              </a:rPr>
              <a:t>videnstest</a:t>
            </a:r>
            <a:r>
              <a:rPr lang="da-DK" sz="1400" dirty="0" smtClean="0">
                <a:solidFill>
                  <a:schemeClr val="bg1"/>
                </a:solidFill>
              </a:rPr>
              <a:t/>
            </a:r>
            <a:br>
              <a:rPr lang="da-DK" sz="1400" dirty="0" smtClean="0">
                <a:solidFill>
                  <a:schemeClr val="bg1"/>
                </a:solidFill>
              </a:rPr>
            </a:br>
            <a:endParaRPr lang="da-DK" sz="1400" dirty="0" smtClean="0">
              <a:solidFill>
                <a:schemeClr val="bg1"/>
              </a:solidFill>
            </a:endParaRPr>
          </a:p>
          <a:p>
            <a:pPr algn="ctr">
              <a:spcBef>
                <a:spcPts val="0"/>
              </a:spcBef>
              <a:spcAft>
                <a:spcPts val="0"/>
              </a:spcAft>
            </a:pPr>
            <a:r>
              <a:rPr lang="da-DK" sz="1800" b="1" dirty="0" smtClean="0">
                <a:solidFill>
                  <a:schemeClr val="bg1"/>
                </a:solidFill>
              </a:rPr>
              <a:t>Evnetest</a:t>
            </a:r>
            <a:endParaRPr lang="da-DK" b="1" dirty="0">
              <a:solidFill>
                <a:schemeClr val="bg1"/>
              </a:solidFill>
            </a:endParaRPr>
          </a:p>
          <a:p>
            <a:pPr algn="ctr">
              <a:spcBef>
                <a:spcPts val="0"/>
              </a:spcBef>
              <a:spcAft>
                <a:spcPts val="0"/>
              </a:spcAft>
            </a:pPr>
            <a:r>
              <a:rPr lang="da-DK" sz="1400" dirty="0" smtClean="0">
                <a:solidFill>
                  <a:schemeClr val="bg1"/>
                </a:solidFill>
              </a:rPr>
              <a:t>Intelligens- eller omtanketest</a:t>
            </a:r>
            <a:r>
              <a:rPr lang="da-DK" sz="1400" b="1" dirty="0" smtClean="0">
                <a:solidFill>
                  <a:schemeClr val="bg1"/>
                </a:solidFill>
              </a:rPr>
              <a:t>  </a:t>
            </a:r>
            <a:br>
              <a:rPr lang="da-DK" sz="1400" b="1" dirty="0" smtClean="0">
                <a:solidFill>
                  <a:schemeClr val="bg1"/>
                </a:solidFill>
              </a:rPr>
            </a:br>
            <a:endParaRPr lang="da-DK" sz="1400" b="1" dirty="0" smtClean="0">
              <a:solidFill>
                <a:schemeClr val="bg1"/>
              </a:solidFill>
            </a:endParaRPr>
          </a:p>
          <a:p>
            <a:pPr algn="ctr">
              <a:spcBef>
                <a:spcPts val="0"/>
              </a:spcBef>
              <a:spcAft>
                <a:spcPts val="0"/>
              </a:spcAft>
            </a:pPr>
            <a:r>
              <a:rPr lang="da-DK" sz="1800" b="1" dirty="0" smtClean="0">
                <a:solidFill>
                  <a:schemeClr val="bg1"/>
                </a:solidFill>
              </a:rPr>
              <a:t>Personlighedstest</a:t>
            </a:r>
          </a:p>
          <a:p>
            <a:pPr algn="ctr">
              <a:spcBef>
                <a:spcPts val="0"/>
              </a:spcBef>
              <a:spcAft>
                <a:spcPts val="0"/>
              </a:spcAft>
            </a:pPr>
            <a:r>
              <a:rPr lang="da-DK" sz="1400" dirty="0" smtClean="0">
                <a:solidFill>
                  <a:schemeClr val="bg1"/>
                </a:solidFill>
              </a:rPr>
              <a:t>Persontræk, -motiver, -holdninger,</a:t>
            </a:r>
          </a:p>
          <a:p>
            <a:pPr algn="ctr">
              <a:spcBef>
                <a:spcPts val="0"/>
              </a:spcBef>
              <a:spcAft>
                <a:spcPts val="0"/>
              </a:spcAft>
            </a:pPr>
            <a:endParaRPr lang="da-DK" sz="1800" b="1" dirty="0" smtClean="0">
              <a:solidFill>
                <a:schemeClr val="bg1"/>
              </a:solidFill>
            </a:endParaRPr>
          </a:p>
          <a:p>
            <a:pPr algn="ctr">
              <a:spcBef>
                <a:spcPts val="0"/>
              </a:spcBef>
              <a:spcAft>
                <a:spcPts val="0"/>
              </a:spcAft>
            </a:pPr>
            <a:r>
              <a:rPr lang="da-DK" sz="1800" b="1" dirty="0" smtClean="0">
                <a:solidFill>
                  <a:schemeClr val="bg1"/>
                </a:solidFill>
              </a:rPr>
              <a:t>360 graders test</a:t>
            </a:r>
          </a:p>
          <a:p>
            <a:pPr algn="ctr">
              <a:spcBef>
                <a:spcPts val="0"/>
              </a:spcBef>
              <a:spcAft>
                <a:spcPts val="0"/>
              </a:spcAft>
            </a:pPr>
            <a:r>
              <a:rPr lang="da-DK" sz="1400" dirty="0" smtClean="0">
                <a:solidFill>
                  <a:schemeClr val="bg1"/>
                </a:solidFill>
              </a:rPr>
              <a:t>Personen vurderes af andre og sig selv</a:t>
            </a:r>
            <a:br>
              <a:rPr lang="da-DK" sz="1400" dirty="0" smtClean="0">
                <a:solidFill>
                  <a:schemeClr val="bg1"/>
                </a:solidFill>
              </a:rPr>
            </a:br>
            <a:r>
              <a:rPr lang="da-DK" sz="1400" b="1" dirty="0" smtClean="0">
                <a:solidFill>
                  <a:schemeClr val="bg1"/>
                </a:solidFill>
              </a:rPr>
              <a:t>  </a:t>
            </a:r>
          </a:p>
          <a:p>
            <a:pPr algn="ctr">
              <a:spcBef>
                <a:spcPts val="0"/>
              </a:spcBef>
              <a:spcAft>
                <a:spcPts val="0"/>
              </a:spcAft>
            </a:pPr>
            <a:r>
              <a:rPr lang="da-DK" sz="1800" b="1" dirty="0" err="1" smtClean="0">
                <a:solidFill>
                  <a:schemeClr val="bg1"/>
                </a:solidFill>
              </a:rPr>
              <a:t>Jobsimulerende</a:t>
            </a:r>
            <a:r>
              <a:rPr lang="da-DK" sz="1800" b="1" dirty="0" smtClean="0">
                <a:solidFill>
                  <a:schemeClr val="bg1"/>
                </a:solidFill>
              </a:rPr>
              <a:t> test</a:t>
            </a:r>
          </a:p>
          <a:p>
            <a:pPr algn="ctr">
              <a:spcBef>
                <a:spcPts val="0"/>
              </a:spcBef>
              <a:spcAft>
                <a:spcPts val="0"/>
              </a:spcAft>
            </a:pPr>
            <a:r>
              <a:rPr lang="da-DK" sz="1400" dirty="0" smtClean="0">
                <a:solidFill>
                  <a:schemeClr val="bg1"/>
                </a:solidFill>
              </a:rPr>
              <a:t>Kopi af jobsituationen</a:t>
            </a:r>
            <a:r>
              <a:rPr lang="da-DK" sz="1400" b="1" dirty="0" smtClean="0">
                <a:solidFill>
                  <a:schemeClr val="bg1"/>
                </a:solidFill>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a-DK" dirty="0" smtClean="0"/>
              <a:t>Forfattere</a:t>
            </a:r>
            <a:endParaRPr lang="da-DK" dirty="0"/>
          </a:p>
        </p:txBody>
      </p:sp>
      <p:sp>
        <p:nvSpPr>
          <p:cNvPr id="3" name="Content Placeholder 2"/>
          <p:cNvSpPr>
            <a:spLocks noGrp="1"/>
          </p:cNvSpPr>
          <p:nvPr>
            <p:ph idx="1"/>
          </p:nvPr>
        </p:nvSpPr>
        <p:spPr>
          <a:xfrm>
            <a:off x="1763688" y="1628800"/>
            <a:ext cx="6203032" cy="4421088"/>
          </a:xfrm>
        </p:spPr>
        <p:txBody>
          <a:bodyPr/>
          <a:lstStyle/>
          <a:p>
            <a:endParaRPr lang="da-DK" sz="2400" dirty="0"/>
          </a:p>
          <a:p>
            <a:r>
              <a:rPr lang="da-DK" sz="2400" dirty="0" smtClean="0"/>
              <a:t>Mogens </a:t>
            </a:r>
            <a:r>
              <a:rPr lang="da-DK" sz="2400" dirty="0"/>
              <a:t>Krogsgaard, DI – Redaktør</a:t>
            </a:r>
          </a:p>
          <a:p>
            <a:r>
              <a:rPr lang="da-DK" sz="2400" dirty="0"/>
              <a:t>Kirsten Jespersen, Post Danmark</a:t>
            </a:r>
          </a:p>
          <a:p>
            <a:r>
              <a:rPr lang="da-DK" sz="2400" dirty="0"/>
              <a:t>Nikolaj Lunøe, Capability</a:t>
            </a:r>
          </a:p>
          <a:p>
            <a:r>
              <a:rPr lang="da-DK" sz="2400" dirty="0"/>
              <a:t>Peter Hartmann, </a:t>
            </a:r>
            <a:r>
              <a:rPr lang="da-DK" sz="2400" dirty="0" err="1"/>
              <a:t>Hogrefe</a:t>
            </a:r>
            <a:r>
              <a:rPr lang="da-DK" sz="2400" dirty="0"/>
              <a:t>  Psykologisk Forlag</a:t>
            </a:r>
          </a:p>
          <a:p>
            <a:r>
              <a:rPr lang="en-US" sz="2400" dirty="0"/>
              <a:t>Helene Hoppe, People </a:t>
            </a:r>
            <a:r>
              <a:rPr lang="en-US" sz="2400" dirty="0" smtClean="0"/>
              <a:t>Test Systems</a:t>
            </a:r>
            <a:endParaRPr lang="da-DK" sz="2400" dirty="0"/>
          </a:p>
          <a:p>
            <a:r>
              <a:rPr lang="de-DE" sz="2400" dirty="0"/>
              <a:t>Erik Beckmann, DI</a:t>
            </a:r>
            <a:endParaRPr lang="da-DK" sz="2400" dirty="0"/>
          </a:p>
          <a:p>
            <a:endParaRPr lang="da-DK"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ine 3"/>
          <p:cNvSpPr>
            <a:spLocks noChangeShapeType="1"/>
          </p:cNvSpPr>
          <p:nvPr/>
        </p:nvSpPr>
        <p:spPr bwMode="auto">
          <a:xfrm>
            <a:off x="1924224" y="1276350"/>
            <a:ext cx="0" cy="4591050"/>
          </a:xfrm>
          <a:prstGeom prst="line">
            <a:avLst/>
          </a:prstGeom>
          <a:noFill/>
          <a:ln w="9525">
            <a:solidFill>
              <a:schemeClr val="tx1"/>
            </a:solidFill>
            <a:round/>
            <a:headEnd/>
            <a:tailEnd/>
          </a:ln>
        </p:spPr>
        <p:txBody>
          <a:bodyPr/>
          <a:lstStyle/>
          <a:p>
            <a:endParaRPr lang="da-DK"/>
          </a:p>
        </p:txBody>
      </p:sp>
      <p:grpSp>
        <p:nvGrpSpPr>
          <p:cNvPr id="2" name="Group 51"/>
          <p:cNvGrpSpPr/>
          <p:nvPr/>
        </p:nvGrpSpPr>
        <p:grpSpPr>
          <a:xfrm>
            <a:off x="978322" y="914400"/>
            <a:ext cx="5932240" cy="5295900"/>
            <a:chOff x="978322" y="914400"/>
            <a:chExt cx="5932240" cy="5295900"/>
          </a:xfrm>
        </p:grpSpPr>
        <p:sp>
          <p:nvSpPr>
            <p:cNvPr id="8" name="Line 4"/>
            <p:cNvSpPr>
              <a:spLocks noChangeShapeType="1"/>
            </p:cNvSpPr>
            <p:nvPr/>
          </p:nvSpPr>
          <p:spPr bwMode="auto">
            <a:xfrm>
              <a:off x="1746424" y="1333500"/>
              <a:ext cx="355600" cy="0"/>
            </a:xfrm>
            <a:prstGeom prst="line">
              <a:avLst/>
            </a:prstGeom>
            <a:noFill/>
            <a:ln w="9525">
              <a:solidFill>
                <a:schemeClr val="tx1"/>
              </a:solidFill>
              <a:round/>
              <a:headEnd/>
              <a:tailEnd/>
            </a:ln>
          </p:spPr>
          <p:txBody>
            <a:bodyPr/>
            <a:lstStyle/>
            <a:p>
              <a:endParaRPr lang="da-DK"/>
            </a:p>
          </p:txBody>
        </p:sp>
        <p:sp>
          <p:nvSpPr>
            <p:cNvPr id="9" name="Line 5"/>
            <p:cNvSpPr>
              <a:spLocks noChangeShapeType="1"/>
            </p:cNvSpPr>
            <p:nvPr/>
          </p:nvSpPr>
          <p:spPr bwMode="auto">
            <a:xfrm>
              <a:off x="1746424" y="5334000"/>
              <a:ext cx="355600" cy="0"/>
            </a:xfrm>
            <a:prstGeom prst="line">
              <a:avLst/>
            </a:prstGeom>
            <a:noFill/>
            <a:ln w="9525">
              <a:solidFill>
                <a:schemeClr val="tx1"/>
              </a:solidFill>
              <a:round/>
              <a:headEnd/>
              <a:tailEnd/>
            </a:ln>
          </p:spPr>
          <p:txBody>
            <a:bodyPr/>
            <a:lstStyle/>
            <a:p>
              <a:endParaRPr lang="da-DK"/>
            </a:p>
          </p:txBody>
        </p:sp>
        <p:sp>
          <p:nvSpPr>
            <p:cNvPr id="10" name="Line 6"/>
            <p:cNvSpPr>
              <a:spLocks noChangeShapeType="1"/>
            </p:cNvSpPr>
            <p:nvPr/>
          </p:nvSpPr>
          <p:spPr bwMode="auto">
            <a:xfrm>
              <a:off x="1746424" y="4533900"/>
              <a:ext cx="355600" cy="0"/>
            </a:xfrm>
            <a:prstGeom prst="line">
              <a:avLst/>
            </a:prstGeom>
            <a:noFill/>
            <a:ln w="9525">
              <a:solidFill>
                <a:schemeClr val="tx1"/>
              </a:solidFill>
              <a:round/>
              <a:headEnd/>
              <a:tailEnd/>
            </a:ln>
          </p:spPr>
          <p:txBody>
            <a:bodyPr/>
            <a:lstStyle/>
            <a:p>
              <a:endParaRPr lang="da-DK"/>
            </a:p>
          </p:txBody>
        </p:sp>
        <p:sp>
          <p:nvSpPr>
            <p:cNvPr id="11" name="Line 7"/>
            <p:cNvSpPr>
              <a:spLocks noChangeShapeType="1"/>
            </p:cNvSpPr>
            <p:nvPr/>
          </p:nvSpPr>
          <p:spPr bwMode="auto">
            <a:xfrm>
              <a:off x="1746424" y="4933950"/>
              <a:ext cx="355600" cy="0"/>
            </a:xfrm>
            <a:prstGeom prst="line">
              <a:avLst/>
            </a:prstGeom>
            <a:noFill/>
            <a:ln w="9525">
              <a:solidFill>
                <a:schemeClr val="tx1"/>
              </a:solidFill>
              <a:round/>
              <a:headEnd/>
              <a:tailEnd/>
            </a:ln>
          </p:spPr>
          <p:txBody>
            <a:bodyPr/>
            <a:lstStyle/>
            <a:p>
              <a:endParaRPr lang="da-DK"/>
            </a:p>
          </p:txBody>
        </p:sp>
        <p:sp>
          <p:nvSpPr>
            <p:cNvPr id="12" name="Line 8"/>
            <p:cNvSpPr>
              <a:spLocks noChangeShapeType="1"/>
            </p:cNvSpPr>
            <p:nvPr/>
          </p:nvSpPr>
          <p:spPr bwMode="auto">
            <a:xfrm>
              <a:off x="1746424" y="5734050"/>
              <a:ext cx="355600" cy="0"/>
            </a:xfrm>
            <a:prstGeom prst="line">
              <a:avLst/>
            </a:prstGeom>
            <a:noFill/>
            <a:ln w="9525">
              <a:solidFill>
                <a:schemeClr val="tx1"/>
              </a:solidFill>
              <a:round/>
              <a:headEnd/>
              <a:tailEnd/>
            </a:ln>
          </p:spPr>
          <p:txBody>
            <a:bodyPr/>
            <a:lstStyle/>
            <a:p>
              <a:endParaRPr lang="da-DK"/>
            </a:p>
          </p:txBody>
        </p:sp>
        <p:sp>
          <p:nvSpPr>
            <p:cNvPr id="13" name="Line 9"/>
            <p:cNvSpPr>
              <a:spLocks noChangeShapeType="1"/>
            </p:cNvSpPr>
            <p:nvPr/>
          </p:nvSpPr>
          <p:spPr bwMode="auto">
            <a:xfrm>
              <a:off x="1746424" y="4133850"/>
              <a:ext cx="355600" cy="0"/>
            </a:xfrm>
            <a:prstGeom prst="line">
              <a:avLst/>
            </a:prstGeom>
            <a:noFill/>
            <a:ln w="9525">
              <a:solidFill>
                <a:schemeClr val="tx1"/>
              </a:solidFill>
              <a:round/>
              <a:headEnd/>
              <a:tailEnd/>
            </a:ln>
          </p:spPr>
          <p:txBody>
            <a:bodyPr/>
            <a:lstStyle/>
            <a:p>
              <a:endParaRPr lang="da-DK"/>
            </a:p>
          </p:txBody>
        </p:sp>
        <p:sp>
          <p:nvSpPr>
            <p:cNvPr id="14" name="Line 10"/>
            <p:cNvSpPr>
              <a:spLocks noChangeShapeType="1"/>
            </p:cNvSpPr>
            <p:nvPr/>
          </p:nvSpPr>
          <p:spPr bwMode="auto">
            <a:xfrm>
              <a:off x="1746424" y="3733800"/>
              <a:ext cx="355600" cy="0"/>
            </a:xfrm>
            <a:prstGeom prst="line">
              <a:avLst/>
            </a:prstGeom>
            <a:noFill/>
            <a:ln w="9525">
              <a:solidFill>
                <a:schemeClr val="tx1"/>
              </a:solidFill>
              <a:round/>
              <a:headEnd/>
              <a:tailEnd/>
            </a:ln>
          </p:spPr>
          <p:txBody>
            <a:bodyPr/>
            <a:lstStyle/>
            <a:p>
              <a:endParaRPr lang="da-DK"/>
            </a:p>
          </p:txBody>
        </p:sp>
        <p:sp>
          <p:nvSpPr>
            <p:cNvPr id="15" name="Line 11"/>
            <p:cNvSpPr>
              <a:spLocks noChangeShapeType="1"/>
            </p:cNvSpPr>
            <p:nvPr/>
          </p:nvSpPr>
          <p:spPr bwMode="auto">
            <a:xfrm>
              <a:off x="1746424" y="3333750"/>
              <a:ext cx="355600" cy="0"/>
            </a:xfrm>
            <a:prstGeom prst="line">
              <a:avLst/>
            </a:prstGeom>
            <a:noFill/>
            <a:ln w="9525">
              <a:solidFill>
                <a:schemeClr val="tx1"/>
              </a:solidFill>
              <a:round/>
              <a:headEnd/>
              <a:tailEnd/>
            </a:ln>
          </p:spPr>
          <p:txBody>
            <a:bodyPr/>
            <a:lstStyle/>
            <a:p>
              <a:endParaRPr lang="da-DK"/>
            </a:p>
          </p:txBody>
        </p:sp>
        <p:sp>
          <p:nvSpPr>
            <p:cNvPr id="16" name="Line 12"/>
            <p:cNvSpPr>
              <a:spLocks noChangeShapeType="1"/>
            </p:cNvSpPr>
            <p:nvPr/>
          </p:nvSpPr>
          <p:spPr bwMode="auto">
            <a:xfrm>
              <a:off x="1746424" y="2533650"/>
              <a:ext cx="355600" cy="0"/>
            </a:xfrm>
            <a:prstGeom prst="line">
              <a:avLst/>
            </a:prstGeom>
            <a:noFill/>
            <a:ln w="9525">
              <a:solidFill>
                <a:schemeClr val="tx1"/>
              </a:solidFill>
              <a:round/>
              <a:headEnd/>
              <a:tailEnd/>
            </a:ln>
          </p:spPr>
          <p:txBody>
            <a:bodyPr/>
            <a:lstStyle/>
            <a:p>
              <a:endParaRPr lang="da-DK"/>
            </a:p>
          </p:txBody>
        </p:sp>
        <p:sp>
          <p:nvSpPr>
            <p:cNvPr id="17" name="Line 13"/>
            <p:cNvSpPr>
              <a:spLocks noChangeShapeType="1"/>
            </p:cNvSpPr>
            <p:nvPr/>
          </p:nvSpPr>
          <p:spPr bwMode="auto">
            <a:xfrm>
              <a:off x="1746424" y="2133600"/>
              <a:ext cx="355600" cy="0"/>
            </a:xfrm>
            <a:prstGeom prst="line">
              <a:avLst/>
            </a:prstGeom>
            <a:noFill/>
            <a:ln w="9525">
              <a:solidFill>
                <a:schemeClr val="tx1"/>
              </a:solidFill>
              <a:round/>
              <a:headEnd/>
              <a:tailEnd/>
            </a:ln>
          </p:spPr>
          <p:txBody>
            <a:bodyPr/>
            <a:lstStyle/>
            <a:p>
              <a:endParaRPr lang="da-DK"/>
            </a:p>
          </p:txBody>
        </p:sp>
        <p:sp>
          <p:nvSpPr>
            <p:cNvPr id="18" name="Line 14"/>
            <p:cNvSpPr>
              <a:spLocks noChangeShapeType="1"/>
            </p:cNvSpPr>
            <p:nvPr/>
          </p:nvSpPr>
          <p:spPr bwMode="auto">
            <a:xfrm>
              <a:off x="1746424" y="1733550"/>
              <a:ext cx="355600" cy="0"/>
            </a:xfrm>
            <a:prstGeom prst="line">
              <a:avLst/>
            </a:prstGeom>
            <a:noFill/>
            <a:ln w="9525">
              <a:solidFill>
                <a:schemeClr val="tx1"/>
              </a:solidFill>
              <a:round/>
              <a:headEnd/>
              <a:tailEnd/>
            </a:ln>
          </p:spPr>
          <p:txBody>
            <a:bodyPr/>
            <a:lstStyle/>
            <a:p>
              <a:endParaRPr lang="da-DK"/>
            </a:p>
          </p:txBody>
        </p:sp>
        <p:sp>
          <p:nvSpPr>
            <p:cNvPr id="19" name="Line 15"/>
            <p:cNvSpPr>
              <a:spLocks noChangeShapeType="1"/>
            </p:cNvSpPr>
            <p:nvPr/>
          </p:nvSpPr>
          <p:spPr bwMode="auto">
            <a:xfrm>
              <a:off x="1746424" y="2933700"/>
              <a:ext cx="355600" cy="0"/>
            </a:xfrm>
            <a:prstGeom prst="line">
              <a:avLst/>
            </a:prstGeom>
            <a:noFill/>
            <a:ln w="9525">
              <a:solidFill>
                <a:schemeClr val="tx1"/>
              </a:solidFill>
              <a:round/>
              <a:headEnd/>
              <a:tailEnd/>
            </a:ln>
          </p:spPr>
          <p:txBody>
            <a:bodyPr/>
            <a:lstStyle/>
            <a:p>
              <a:endParaRPr lang="da-DK"/>
            </a:p>
          </p:txBody>
        </p:sp>
        <p:sp>
          <p:nvSpPr>
            <p:cNvPr id="20" name="Text Box 28"/>
            <p:cNvSpPr txBox="1">
              <a:spLocks noChangeArrowheads="1"/>
            </p:cNvSpPr>
            <p:nvPr/>
          </p:nvSpPr>
          <p:spPr bwMode="auto">
            <a:xfrm>
              <a:off x="3854624" y="5029200"/>
              <a:ext cx="1620838" cy="646113"/>
            </a:xfrm>
            <a:prstGeom prst="rect">
              <a:avLst/>
            </a:prstGeom>
            <a:noFill/>
            <a:ln w="9525">
              <a:noFill/>
              <a:miter lim="800000"/>
              <a:headEnd/>
              <a:tailEnd/>
            </a:ln>
          </p:spPr>
          <p:txBody>
            <a:bodyPr>
              <a:spAutoFit/>
            </a:bodyPr>
            <a:lstStyle/>
            <a:p>
              <a:r>
                <a:rPr lang="da-DK" sz="1200">
                  <a:latin typeface="Tahoma" pitchFamily="34" charset="0"/>
                </a:rPr>
                <a:t>Astrologi</a:t>
              </a:r>
            </a:p>
            <a:p>
              <a:r>
                <a:rPr lang="da-DK" sz="1200">
                  <a:latin typeface="Tahoma" pitchFamily="34" charset="0"/>
                </a:rPr>
                <a:t>Grafologi</a:t>
              </a:r>
            </a:p>
            <a:p>
              <a:r>
                <a:rPr lang="da-DK" sz="1200">
                  <a:latin typeface="Tahoma" pitchFamily="34" charset="0"/>
                </a:rPr>
                <a:t>Tilfældig forudsigelse</a:t>
              </a:r>
            </a:p>
          </p:txBody>
        </p:sp>
        <p:sp>
          <p:nvSpPr>
            <p:cNvPr id="21" name="Line 29"/>
            <p:cNvSpPr>
              <a:spLocks noChangeShapeType="1"/>
            </p:cNvSpPr>
            <p:nvPr/>
          </p:nvSpPr>
          <p:spPr bwMode="auto">
            <a:xfrm>
              <a:off x="2635424" y="5334000"/>
              <a:ext cx="1117600" cy="0"/>
            </a:xfrm>
            <a:prstGeom prst="line">
              <a:avLst/>
            </a:prstGeom>
            <a:noFill/>
            <a:ln w="9525">
              <a:solidFill>
                <a:schemeClr val="tx1"/>
              </a:solidFill>
              <a:round/>
              <a:headEnd/>
              <a:tailEnd/>
            </a:ln>
          </p:spPr>
          <p:txBody>
            <a:bodyPr/>
            <a:lstStyle/>
            <a:p>
              <a:endParaRPr lang="da-DK"/>
            </a:p>
          </p:txBody>
        </p:sp>
        <p:sp>
          <p:nvSpPr>
            <p:cNvPr id="22" name="Line 30"/>
            <p:cNvSpPr>
              <a:spLocks noChangeShapeType="1"/>
            </p:cNvSpPr>
            <p:nvPr/>
          </p:nvSpPr>
          <p:spPr bwMode="auto">
            <a:xfrm>
              <a:off x="2635424" y="4191000"/>
              <a:ext cx="1117600" cy="0"/>
            </a:xfrm>
            <a:prstGeom prst="line">
              <a:avLst/>
            </a:prstGeom>
            <a:noFill/>
            <a:ln w="9525">
              <a:solidFill>
                <a:schemeClr val="tx1"/>
              </a:solidFill>
              <a:round/>
              <a:headEnd/>
              <a:tailEnd/>
            </a:ln>
          </p:spPr>
          <p:txBody>
            <a:bodyPr/>
            <a:lstStyle/>
            <a:p>
              <a:endParaRPr lang="da-DK"/>
            </a:p>
          </p:txBody>
        </p:sp>
        <p:sp>
          <p:nvSpPr>
            <p:cNvPr id="23" name="Text Box 31"/>
            <p:cNvSpPr txBox="1">
              <a:spLocks noChangeArrowheads="1"/>
            </p:cNvSpPr>
            <p:nvPr/>
          </p:nvSpPr>
          <p:spPr bwMode="auto">
            <a:xfrm>
              <a:off x="3854624" y="3581400"/>
              <a:ext cx="2492375" cy="274638"/>
            </a:xfrm>
            <a:prstGeom prst="rect">
              <a:avLst/>
            </a:prstGeom>
            <a:noFill/>
            <a:ln w="9525">
              <a:noFill/>
              <a:miter lim="800000"/>
              <a:headEnd/>
              <a:tailEnd/>
            </a:ln>
          </p:spPr>
          <p:txBody>
            <a:bodyPr>
              <a:spAutoFit/>
            </a:bodyPr>
            <a:lstStyle/>
            <a:p>
              <a:r>
                <a:rPr lang="da-DK" sz="1200">
                  <a:latin typeface="Tahoma" pitchFamily="34" charset="0"/>
                </a:rPr>
                <a:t>Personlighedstest (kombinationer)</a:t>
              </a:r>
            </a:p>
          </p:txBody>
        </p:sp>
        <p:sp>
          <p:nvSpPr>
            <p:cNvPr id="24" name="Text Box 32"/>
            <p:cNvSpPr txBox="1">
              <a:spLocks noChangeArrowheads="1"/>
            </p:cNvSpPr>
            <p:nvPr/>
          </p:nvSpPr>
          <p:spPr bwMode="auto">
            <a:xfrm>
              <a:off x="3854624" y="3352800"/>
              <a:ext cx="3055938" cy="274638"/>
            </a:xfrm>
            <a:prstGeom prst="rect">
              <a:avLst/>
            </a:prstGeom>
            <a:noFill/>
            <a:ln w="9525">
              <a:noFill/>
              <a:miter lim="800000"/>
              <a:headEnd/>
              <a:tailEnd/>
            </a:ln>
          </p:spPr>
          <p:txBody>
            <a:bodyPr wrap="none">
              <a:spAutoFit/>
            </a:bodyPr>
            <a:lstStyle/>
            <a:p>
              <a:r>
                <a:rPr lang="da-DK" sz="1200" dirty="0">
                  <a:latin typeface="Tahoma" pitchFamily="34" charset="0"/>
                </a:rPr>
                <a:t>Arbejdsprøver/  Evnetest/  Færdighedstest</a:t>
              </a:r>
            </a:p>
          </p:txBody>
        </p:sp>
        <p:sp>
          <p:nvSpPr>
            <p:cNvPr id="25" name="Line 33"/>
            <p:cNvSpPr>
              <a:spLocks noChangeShapeType="1"/>
            </p:cNvSpPr>
            <p:nvPr/>
          </p:nvSpPr>
          <p:spPr bwMode="auto">
            <a:xfrm>
              <a:off x="2635424" y="3505200"/>
              <a:ext cx="1117600" cy="0"/>
            </a:xfrm>
            <a:prstGeom prst="line">
              <a:avLst/>
            </a:prstGeom>
            <a:noFill/>
            <a:ln w="9525">
              <a:solidFill>
                <a:schemeClr val="tx1"/>
              </a:solidFill>
              <a:round/>
              <a:headEnd/>
              <a:tailEnd/>
            </a:ln>
          </p:spPr>
          <p:txBody>
            <a:bodyPr/>
            <a:lstStyle/>
            <a:p>
              <a:endParaRPr lang="da-DK"/>
            </a:p>
          </p:txBody>
        </p:sp>
        <p:sp>
          <p:nvSpPr>
            <p:cNvPr id="26" name="Text Box 34"/>
            <p:cNvSpPr txBox="1">
              <a:spLocks noChangeArrowheads="1"/>
            </p:cNvSpPr>
            <p:nvPr/>
          </p:nvSpPr>
          <p:spPr bwMode="auto">
            <a:xfrm>
              <a:off x="3854624" y="2743200"/>
              <a:ext cx="1412875" cy="276225"/>
            </a:xfrm>
            <a:prstGeom prst="rect">
              <a:avLst/>
            </a:prstGeom>
            <a:noFill/>
            <a:ln w="9525">
              <a:noFill/>
              <a:miter lim="800000"/>
              <a:headEnd/>
              <a:tailEnd/>
            </a:ln>
          </p:spPr>
          <p:txBody>
            <a:bodyPr wrap="none">
              <a:spAutoFit/>
            </a:bodyPr>
            <a:lstStyle/>
            <a:p>
              <a:r>
                <a:rPr lang="da-DK" sz="1200" dirty="0">
                  <a:latin typeface="Tahoma" pitchFamily="34" charset="0"/>
                </a:rPr>
                <a:t>Assessmentcenter</a:t>
              </a:r>
            </a:p>
          </p:txBody>
        </p:sp>
        <p:sp>
          <p:nvSpPr>
            <p:cNvPr id="27" name="Line 35"/>
            <p:cNvSpPr>
              <a:spLocks noChangeShapeType="1"/>
            </p:cNvSpPr>
            <p:nvPr/>
          </p:nvSpPr>
          <p:spPr bwMode="auto">
            <a:xfrm>
              <a:off x="2635424" y="2895600"/>
              <a:ext cx="1117600" cy="0"/>
            </a:xfrm>
            <a:prstGeom prst="line">
              <a:avLst/>
            </a:prstGeom>
            <a:noFill/>
            <a:ln w="9525">
              <a:solidFill>
                <a:schemeClr val="tx1"/>
              </a:solidFill>
              <a:round/>
              <a:headEnd/>
              <a:tailEnd/>
            </a:ln>
          </p:spPr>
          <p:txBody>
            <a:bodyPr/>
            <a:lstStyle/>
            <a:p>
              <a:endParaRPr lang="da-DK"/>
            </a:p>
          </p:txBody>
        </p:sp>
        <p:sp>
          <p:nvSpPr>
            <p:cNvPr id="28" name="Line 38"/>
            <p:cNvSpPr>
              <a:spLocks noChangeShapeType="1"/>
            </p:cNvSpPr>
            <p:nvPr/>
          </p:nvSpPr>
          <p:spPr bwMode="auto">
            <a:xfrm>
              <a:off x="2635424" y="3733800"/>
              <a:ext cx="1117600" cy="0"/>
            </a:xfrm>
            <a:prstGeom prst="line">
              <a:avLst/>
            </a:prstGeom>
            <a:noFill/>
            <a:ln w="9525">
              <a:solidFill>
                <a:schemeClr val="tx1"/>
              </a:solidFill>
              <a:round/>
              <a:headEnd/>
              <a:tailEnd/>
            </a:ln>
          </p:spPr>
          <p:txBody>
            <a:bodyPr/>
            <a:lstStyle/>
            <a:p>
              <a:endParaRPr lang="da-DK"/>
            </a:p>
          </p:txBody>
        </p:sp>
        <p:sp>
          <p:nvSpPr>
            <p:cNvPr id="29" name="Text Box 39"/>
            <p:cNvSpPr txBox="1">
              <a:spLocks noChangeArrowheads="1"/>
            </p:cNvSpPr>
            <p:nvPr/>
          </p:nvSpPr>
          <p:spPr bwMode="auto">
            <a:xfrm>
              <a:off x="3854624" y="3810000"/>
              <a:ext cx="2914650" cy="274638"/>
            </a:xfrm>
            <a:prstGeom prst="rect">
              <a:avLst/>
            </a:prstGeom>
            <a:noFill/>
            <a:ln w="9525">
              <a:noFill/>
              <a:miter lim="800000"/>
              <a:headEnd/>
              <a:tailEnd/>
            </a:ln>
          </p:spPr>
          <p:txBody>
            <a:bodyPr wrap="none">
              <a:spAutoFit/>
            </a:bodyPr>
            <a:lstStyle/>
            <a:p>
              <a:r>
                <a:rPr lang="da-DK" sz="1200">
                  <a:latin typeface="Tahoma" pitchFamily="34" charset="0"/>
                </a:rPr>
                <a:t>Struktureret interview/  Indbakkeøvelser</a:t>
              </a:r>
            </a:p>
          </p:txBody>
        </p:sp>
        <p:sp>
          <p:nvSpPr>
            <p:cNvPr id="30" name="Line 40"/>
            <p:cNvSpPr>
              <a:spLocks noChangeShapeType="1"/>
            </p:cNvSpPr>
            <p:nvPr/>
          </p:nvSpPr>
          <p:spPr bwMode="auto">
            <a:xfrm>
              <a:off x="2635424" y="3962400"/>
              <a:ext cx="1117600" cy="0"/>
            </a:xfrm>
            <a:prstGeom prst="line">
              <a:avLst/>
            </a:prstGeom>
            <a:noFill/>
            <a:ln w="9525">
              <a:solidFill>
                <a:schemeClr val="tx1"/>
              </a:solidFill>
              <a:round/>
              <a:headEnd/>
              <a:tailEnd/>
            </a:ln>
          </p:spPr>
          <p:txBody>
            <a:bodyPr/>
            <a:lstStyle/>
            <a:p>
              <a:endParaRPr lang="da-DK"/>
            </a:p>
          </p:txBody>
        </p:sp>
        <p:sp>
          <p:nvSpPr>
            <p:cNvPr id="31" name="Text Box 41"/>
            <p:cNvSpPr txBox="1">
              <a:spLocks noChangeArrowheads="1"/>
            </p:cNvSpPr>
            <p:nvPr/>
          </p:nvSpPr>
          <p:spPr bwMode="auto">
            <a:xfrm>
              <a:off x="3854624" y="4038600"/>
              <a:ext cx="1609725" cy="274638"/>
            </a:xfrm>
            <a:prstGeom prst="rect">
              <a:avLst/>
            </a:prstGeom>
            <a:noFill/>
            <a:ln w="9525">
              <a:noFill/>
              <a:miter lim="800000"/>
              <a:headEnd/>
              <a:tailEnd/>
            </a:ln>
          </p:spPr>
          <p:txBody>
            <a:bodyPr wrap="none">
              <a:spAutoFit/>
            </a:bodyPr>
            <a:lstStyle/>
            <a:p>
              <a:r>
                <a:rPr lang="da-DK" sz="1200">
                  <a:latin typeface="Tahoma" pitchFamily="34" charset="0"/>
                </a:rPr>
                <a:t>Biografiske data (CV)</a:t>
              </a:r>
            </a:p>
          </p:txBody>
        </p:sp>
        <p:sp>
          <p:nvSpPr>
            <p:cNvPr id="32" name="Text Box 42"/>
            <p:cNvSpPr txBox="1">
              <a:spLocks noChangeArrowheads="1"/>
            </p:cNvSpPr>
            <p:nvPr/>
          </p:nvSpPr>
          <p:spPr bwMode="auto">
            <a:xfrm>
              <a:off x="3838749" y="4375150"/>
              <a:ext cx="919163" cy="274638"/>
            </a:xfrm>
            <a:prstGeom prst="rect">
              <a:avLst/>
            </a:prstGeom>
            <a:noFill/>
            <a:ln w="9525">
              <a:noFill/>
              <a:miter lim="800000"/>
              <a:headEnd/>
              <a:tailEnd/>
            </a:ln>
          </p:spPr>
          <p:txBody>
            <a:bodyPr wrap="none">
              <a:spAutoFit/>
            </a:bodyPr>
            <a:lstStyle/>
            <a:p>
              <a:r>
                <a:rPr lang="da-DK" sz="1200">
                  <a:latin typeface="Tahoma" pitchFamily="34" charset="0"/>
                </a:rPr>
                <a:t>Referencer</a:t>
              </a:r>
            </a:p>
          </p:txBody>
        </p:sp>
        <p:sp>
          <p:nvSpPr>
            <p:cNvPr id="33" name="Line 43"/>
            <p:cNvSpPr>
              <a:spLocks noChangeShapeType="1"/>
            </p:cNvSpPr>
            <p:nvPr/>
          </p:nvSpPr>
          <p:spPr bwMode="auto">
            <a:xfrm>
              <a:off x="2635424" y="4495800"/>
              <a:ext cx="1117600" cy="0"/>
            </a:xfrm>
            <a:prstGeom prst="line">
              <a:avLst/>
            </a:prstGeom>
            <a:noFill/>
            <a:ln w="9525">
              <a:solidFill>
                <a:schemeClr val="tx1"/>
              </a:solidFill>
              <a:round/>
              <a:headEnd/>
              <a:tailEnd/>
            </a:ln>
          </p:spPr>
          <p:txBody>
            <a:bodyPr/>
            <a:lstStyle/>
            <a:p>
              <a:endParaRPr lang="da-DK"/>
            </a:p>
          </p:txBody>
        </p:sp>
        <p:sp>
          <p:nvSpPr>
            <p:cNvPr id="34" name="Line 44"/>
            <p:cNvSpPr>
              <a:spLocks noChangeShapeType="1"/>
            </p:cNvSpPr>
            <p:nvPr/>
          </p:nvSpPr>
          <p:spPr bwMode="auto">
            <a:xfrm>
              <a:off x="2635424" y="4953000"/>
              <a:ext cx="1117600" cy="0"/>
            </a:xfrm>
            <a:prstGeom prst="line">
              <a:avLst/>
            </a:prstGeom>
            <a:noFill/>
            <a:ln w="9525">
              <a:solidFill>
                <a:schemeClr val="tx1"/>
              </a:solidFill>
              <a:round/>
              <a:headEnd/>
              <a:tailEnd/>
            </a:ln>
          </p:spPr>
          <p:txBody>
            <a:bodyPr/>
            <a:lstStyle/>
            <a:p>
              <a:endParaRPr lang="da-DK"/>
            </a:p>
          </p:txBody>
        </p:sp>
        <p:sp>
          <p:nvSpPr>
            <p:cNvPr id="35" name="Text Box 45"/>
            <p:cNvSpPr txBox="1">
              <a:spLocks noChangeArrowheads="1"/>
            </p:cNvSpPr>
            <p:nvPr/>
          </p:nvSpPr>
          <p:spPr bwMode="auto">
            <a:xfrm>
              <a:off x="3854624" y="4800600"/>
              <a:ext cx="1924050" cy="274638"/>
            </a:xfrm>
            <a:prstGeom prst="rect">
              <a:avLst/>
            </a:prstGeom>
            <a:noFill/>
            <a:ln w="9525">
              <a:noFill/>
              <a:miter lim="800000"/>
              <a:headEnd/>
              <a:tailEnd/>
            </a:ln>
          </p:spPr>
          <p:txBody>
            <a:bodyPr wrap="none">
              <a:spAutoFit/>
            </a:bodyPr>
            <a:lstStyle/>
            <a:p>
              <a:r>
                <a:rPr lang="da-DK" sz="1200">
                  <a:latin typeface="Tahoma" pitchFamily="34" charset="0"/>
                </a:rPr>
                <a:t>Ustrukturerede interviews</a:t>
              </a:r>
              <a:endParaRPr lang="da-DK" sz="1200">
                <a:latin typeface="Symbol" pitchFamily="18" charset="2"/>
              </a:endParaRPr>
            </a:p>
          </p:txBody>
        </p:sp>
        <p:sp>
          <p:nvSpPr>
            <p:cNvPr id="36" name="Text Box 46"/>
            <p:cNvSpPr txBox="1">
              <a:spLocks noChangeArrowheads="1"/>
            </p:cNvSpPr>
            <p:nvPr/>
          </p:nvSpPr>
          <p:spPr bwMode="auto">
            <a:xfrm>
              <a:off x="1187624" y="914400"/>
              <a:ext cx="915988" cy="274638"/>
            </a:xfrm>
            <a:prstGeom prst="rect">
              <a:avLst/>
            </a:prstGeom>
            <a:noFill/>
            <a:ln w="9525">
              <a:noFill/>
              <a:miter lim="800000"/>
              <a:headEnd/>
              <a:tailEnd/>
            </a:ln>
          </p:spPr>
          <p:txBody>
            <a:bodyPr wrap="none">
              <a:spAutoFit/>
            </a:bodyPr>
            <a:lstStyle/>
            <a:p>
              <a:r>
                <a:rPr lang="da-DK" sz="1200" dirty="0">
                  <a:latin typeface="Tahoma" pitchFamily="34" charset="0"/>
                </a:rPr>
                <a:t>Korrelation</a:t>
              </a:r>
            </a:p>
          </p:txBody>
        </p:sp>
        <p:sp>
          <p:nvSpPr>
            <p:cNvPr id="38" name="Text Box 16"/>
            <p:cNvSpPr txBox="1">
              <a:spLocks noChangeArrowheads="1"/>
            </p:cNvSpPr>
            <p:nvPr/>
          </p:nvSpPr>
          <p:spPr bwMode="auto">
            <a:xfrm>
              <a:off x="983085" y="5567363"/>
              <a:ext cx="617477" cy="347788"/>
            </a:xfrm>
            <a:prstGeom prst="rect">
              <a:avLst/>
            </a:prstGeom>
            <a:noFill/>
            <a:ln w="9525">
              <a:noFill/>
              <a:miter lim="800000"/>
              <a:headEnd/>
              <a:tailEnd/>
            </a:ln>
          </p:spPr>
          <p:txBody>
            <a:bodyPr wrap="none">
              <a:spAutoFit/>
            </a:bodyPr>
            <a:lstStyle/>
            <a:p>
              <a:r>
                <a:rPr lang="da-DK" sz="2000" dirty="0">
                  <a:latin typeface="+mn-lt"/>
                </a:rPr>
                <a:t>-0.1</a:t>
              </a:r>
            </a:p>
          </p:txBody>
        </p:sp>
        <p:sp>
          <p:nvSpPr>
            <p:cNvPr id="39" name="Text Box 17"/>
            <p:cNvSpPr txBox="1">
              <a:spLocks noChangeArrowheads="1"/>
            </p:cNvSpPr>
            <p:nvPr/>
          </p:nvSpPr>
          <p:spPr bwMode="auto">
            <a:xfrm>
              <a:off x="1003722" y="4362450"/>
              <a:ext cx="615874" cy="347788"/>
            </a:xfrm>
            <a:prstGeom prst="rect">
              <a:avLst/>
            </a:prstGeom>
            <a:noFill/>
            <a:ln w="9525">
              <a:noFill/>
              <a:miter lim="800000"/>
              <a:headEnd/>
              <a:tailEnd/>
            </a:ln>
          </p:spPr>
          <p:txBody>
            <a:bodyPr wrap="none">
              <a:spAutoFit/>
            </a:bodyPr>
            <a:lstStyle/>
            <a:p>
              <a:r>
                <a:rPr lang="da-DK" sz="2000">
                  <a:latin typeface="+mn-lt"/>
                </a:rPr>
                <a:t> 0.2</a:t>
              </a:r>
            </a:p>
          </p:txBody>
        </p:sp>
        <p:sp>
          <p:nvSpPr>
            <p:cNvPr id="40" name="Text Box 18"/>
            <p:cNvSpPr txBox="1">
              <a:spLocks noChangeArrowheads="1"/>
            </p:cNvSpPr>
            <p:nvPr/>
          </p:nvSpPr>
          <p:spPr bwMode="auto">
            <a:xfrm>
              <a:off x="978322" y="4762500"/>
              <a:ext cx="583814" cy="347788"/>
            </a:xfrm>
            <a:prstGeom prst="rect">
              <a:avLst/>
            </a:prstGeom>
            <a:noFill/>
            <a:ln w="9525">
              <a:noFill/>
              <a:miter lim="800000"/>
              <a:headEnd/>
              <a:tailEnd/>
            </a:ln>
          </p:spPr>
          <p:txBody>
            <a:bodyPr wrap="none">
              <a:spAutoFit/>
            </a:bodyPr>
            <a:lstStyle/>
            <a:p>
              <a:r>
                <a:rPr lang="da-DK" sz="2000">
                  <a:latin typeface="+mn-lt"/>
                </a:rPr>
                <a:t> 0.1</a:t>
              </a:r>
            </a:p>
          </p:txBody>
        </p:sp>
        <p:sp>
          <p:nvSpPr>
            <p:cNvPr id="41" name="Text Box 19"/>
            <p:cNvSpPr txBox="1">
              <a:spLocks noChangeArrowheads="1"/>
            </p:cNvSpPr>
            <p:nvPr/>
          </p:nvSpPr>
          <p:spPr bwMode="auto">
            <a:xfrm>
              <a:off x="1003722" y="5162550"/>
              <a:ext cx="466794" cy="347788"/>
            </a:xfrm>
            <a:prstGeom prst="rect">
              <a:avLst/>
            </a:prstGeom>
            <a:noFill/>
            <a:ln w="9525">
              <a:noFill/>
              <a:miter lim="800000"/>
              <a:headEnd/>
              <a:tailEnd/>
            </a:ln>
          </p:spPr>
          <p:txBody>
            <a:bodyPr wrap="none">
              <a:spAutoFit/>
            </a:bodyPr>
            <a:lstStyle/>
            <a:p>
              <a:r>
                <a:rPr lang="da-DK" sz="2000">
                  <a:latin typeface="+mn-lt"/>
                </a:rPr>
                <a:t>  0</a:t>
              </a:r>
            </a:p>
          </p:txBody>
        </p:sp>
        <p:sp>
          <p:nvSpPr>
            <p:cNvPr id="42" name="Text Box 20"/>
            <p:cNvSpPr txBox="1">
              <a:spLocks noChangeArrowheads="1"/>
            </p:cNvSpPr>
            <p:nvPr/>
          </p:nvSpPr>
          <p:spPr bwMode="auto">
            <a:xfrm>
              <a:off x="1003722" y="3162300"/>
              <a:ext cx="609462" cy="347788"/>
            </a:xfrm>
            <a:prstGeom prst="rect">
              <a:avLst/>
            </a:prstGeom>
            <a:noFill/>
            <a:ln w="9525">
              <a:noFill/>
              <a:miter lim="800000"/>
              <a:headEnd/>
              <a:tailEnd/>
            </a:ln>
          </p:spPr>
          <p:txBody>
            <a:bodyPr wrap="none">
              <a:spAutoFit/>
            </a:bodyPr>
            <a:lstStyle/>
            <a:p>
              <a:r>
                <a:rPr lang="da-DK" sz="2000">
                  <a:latin typeface="+mn-lt"/>
                </a:rPr>
                <a:t> 0.5</a:t>
              </a:r>
            </a:p>
          </p:txBody>
        </p:sp>
        <p:sp>
          <p:nvSpPr>
            <p:cNvPr id="43" name="Text Box 21"/>
            <p:cNvSpPr txBox="1">
              <a:spLocks noChangeArrowheads="1"/>
            </p:cNvSpPr>
            <p:nvPr/>
          </p:nvSpPr>
          <p:spPr bwMode="auto">
            <a:xfrm>
              <a:off x="1003722" y="3562350"/>
              <a:ext cx="617477" cy="347788"/>
            </a:xfrm>
            <a:prstGeom prst="rect">
              <a:avLst/>
            </a:prstGeom>
            <a:noFill/>
            <a:ln w="9525">
              <a:noFill/>
              <a:miter lim="800000"/>
              <a:headEnd/>
              <a:tailEnd/>
            </a:ln>
          </p:spPr>
          <p:txBody>
            <a:bodyPr wrap="none">
              <a:spAutoFit/>
            </a:bodyPr>
            <a:lstStyle/>
            <a:p>
              <a:r>
                <a:rPr lang="da-DK" sz="2000">
                  <a:latin typeface="+mn-lt"/>
                </a:rPr>
                <a:t> 0.4</a:t>
              </a:r>
            </a:p>
          </p:txBody>
        </p:sp>
        <p:sp>
          <p:nvSpPr>
            <p:cNvPr id="44" name="Text Box 22"/>
            <p:cNvSpPr txBox="1">
              <a:spLocks noChangeArrowheads="1"/>
            </p:cNvSpPr>
            <p:nvPr/>
          </p:nvSpPr>
          <p:spPr bwMode="auto">
            <a:xfrm>
              <a:off x="1003722" y="3962400"/>
              <a:ext cx="614271" cy="347788"/>
            </a:xfrm>
            <a:prstGeom prst="rect">
              <a:avLst/>
            </a:prstGeom>
            <a:noFill/>
            <a:ln w="9525">
              <a:noFill/>
              <a:miter lim="800000"/>
              <a:headEnd/>
              <a:tailEnd/>
            </a:ln>
          </p:spPr>
          <p:txBody>
            <a:bodyPr wrap="none">
              <a:spAutoFit/>
            </a:bodyPr>
            <a:lstStyle/>
            <a:p>
              <a:r>
                <a:rPr lang="da-DK" sz="2000" dirty="0">
                  <a:latin typeface="+mn-lt"/>
                </a:rPr>
                <a:t> 0.3</a:t>
              </a:r>
            </a:p>
          </p:txBody>
        </p:sp>
        <p:sp>
          <p:nvSpPr>
            <p:cNvPr id="45" name="Text Box 23"/>
            <p:cNvSpPr txBox="1">
              <a:spLocks noChangeArrowheads="1"/>
            </p:cNvSpPr>
            <p:nvPr/>
          </p:nvSpPr>
          <p:spPr bwMode="auto">
            <a:xfrm>
              <a:off x="1003722" y="1962150"/>
              <a:ext cx="625492" cy="347788"/>
            </a:xfrm>
            <a:prstGeom prst="rect">
              <a:avLst/>
            </a:prstGeom>
            <a:noFill/>
            <a:ln w="9525">
              <a:noFill/>
              <a:miter lim="800000"/>
              <a:headEnd/>
              <a:tailEnd/>
            </a:ln>
          </p:spPr>
          <p:txBody>
            <a:bodyPr wrap="none">
              <a:spAutoFit/>
            </a:bodyPr>
            <a:lstStyle/>
            <a:p>
              <a:r>
                <a:rPr lang="da-DK" sz="2000">
                  <a:latin typeface="+mn-lt"/>
                </a:rPr>
                <a:t> 0.8</a:t>
              </a:r>
            </a:p>
          </p:txBody>
        </p:sp>
        <p:sp>
          <p:nvSpPr>
            <p:cNvPr id="46" name="Text Box 24"/>
            <p:cNvSpPr txBox="1">
              <a:spLocks noChangeArrowheads="1"/>
            </p:cNvSpPr>
            <p:nvPr/>
          </p:nvSpPr>
          <p:spPr bwMode="auto">
            <a:xfrm>
              <a:off x="1003722" y="2362200"/>
              <a:ext cx="601447" cy="347788"/>
            </a:xfrm>
            <a:prstGeom prst="rect">
              <a:avLst/>
            </a:prstGeom>
            <a:noFill/>
            <a:ln w="9525">
              <a:noFill/>
              <a:miter lim="800000"/>
              <a:headEnd/>
              <a:tailEnd/>
            </a:ln>
          </p:spPr>
          <p:txBody>
            <a:bodyPr wrap="none">
              <a:spAutoFit/>
            </a:bodyPr>
            <a:lstStyle/>
            <a:p>
              <a:r>
                <a:rPr lang="da-DK" sz="2000">
                  <a:latin typeface="+mn-lt"/>
                </a:rPr>
                <a:t> 0.7</a:t>
              </a:r>
            </a:p>
          </p:txBody>
        </p:sp>
        <p:sp>
          <p:nvSpPr>
            <p:cNvPr id="47" name="Text Box 25"/>
            <p:cNvSpPr txBox="1">
              <a:spLocks noChangeArrowheads="1"/>
            </p:cNvSpPr>
            <p:nvPr/>
          </p:nvSpPr>
          <p:spPr bwMode="auto">
            <a:xfrm>
              <a:off x="1003722" y="2762250"/>
              <a:ext cx="619080" cy="347788"/>
            </a:xfrm>
            <a:prstGeom prst="rect">
              <a:avLst/>
            </a:prstGeom>
            <a:noFill/>
            <a:ln w="9525">
              <a:noFill/>
              <a:miter lim="800000"/>
              <a:headEnd/>
              <a:tailEnd/>
            </a:ln>
          </p:spPr>
          <p:txBody>
            <a:bodyPr wrap="none">
              <a:spAutoFit/>
            </a:bodyPr>
            <a:lstStyle/>
            <a:p>
              <a:r>
                <a:rPr lang="da-DK" sz="2000">
                  <a:latin typeface="+mn-lt"/>
                </a:rPr>
                <a:t> 0.6</a:t>
              </a:r>
            </a:p>
          </p:txBody>
        </p:sp>
        <p:sp>
          <p:nvSpPr>
            <p:cNvPr id="48" name="Text Box 26"/>
            <p:cNvSpPr txBox="1">
              <a:spLocks noChangeArrowheads="1"/>
            </p:cNvSpPr>
            <p:nvPr/>
          </p:nvSpPr>
          <p:spPr bwMode="auto">
            <a:xfrm>
              <a:off x="1003722" y="1162050"/>
              <a:ext cx="583814" cy="347788"/>
            </a:xfrm>
            <a:prstGeom prst="rect">
              <a:avLst/>
            </a:prstGeom>
            <a:noFill/>
            <a:ln w="9525">
              <a:noFill/>
              <a:miter lim="800000"/>
              <a:headEnd/>
              <a:tailEnd/>
            </a:ln>
          </p:spPr>
          <p:txBody>
            <a:bodyPr wrap="none">
              <a:spAutoFit/>
            </a:bodyPr>
            <a:lstStyle/>
            <a:p>
              <a:r>
                <a:rPr lang="da-DK" sz="2000" dirty="0">
                  <a:latin typeface="+mn-lt"/>
                </a:rPr>
                <a:t> 1.0</a:t>
              </a:r>
            </a:p>
          </p:txBody>
        </p:sp>
        <p:sp>
          <p:nvSpPr>
            <p:cNvPr id="49" name="Text Box 27"/>
            <p:cNvSpPr txBox="1">
              <a:spLocks noChangeArrowheads="1"/>
            </p:cNvSpPr>
            <p:nvPr/>
          </p:nvSpPr>
          <p:spPr bwMode="auto">
            <a:xfrm>
              <a:off x="1003722" y="1562100"/>
              <a:ext cx="619080" cy="347788"/>
            </a:xfrm>
            <a:prstGeom prst="rect">
              <a:avLst/>
            </a:prstGeom>
            <a:noFill/>
            <a:ln w="9525">
              <a:noFill/>
              <a:miter lim="800000"/>
              <a:headEnd/>
              <a:tailEnd/>
            </a:ln>
          </p:spPr>
          <p:txBody>
            <a:bodyPr wrap="none">
              <a:spAutoFit/>
            </a:bodyPr>
            <a:lstStyle/>
            <a:p>
              <a:r>
                <a:rPr lang="da-DK" sz="2000">
                  <a:latin typeface="+mn-lt"/>
                </a:rPr>
                <a:t> 0.9</a:t>
              </a:r>
            </a:p>
          </p:txBody>
        </p:sp>
        <p:sp>
          <p:nvSpPr>
            <p:cNvPr id="50" name="Text Box 37"/>
            <p:cNvSpPr txBox="1">
              <a:spLocks noChangeArrowheads="1"/>
            </p:cNvSpPr>
            <p:nvPr/>
          </p:nvSpPr>
          <p:spPr bwMode="auto">
            <a:xfrm>
              <a:off x="2841625" y="5748338"/>
              <a:ext cx="2778125" cy="461962"/>
            </a:xfrm>
            <a:prstGeom prst="rect">
              <a:avLst/>
            </a:prstGeom>
            <a:noFill/>
            <a:ln w="9525">
              <a:noFill/>
              <a:miter lim="800000"/>
              <a:headEnd/>
              <a:tailEnd/>
            </a:ln>
          </p:spPr>
          <p:txBody>
            <a:bodyPr wrap="none">
              <a:spAutoFit/>
            </a:bodyPr>
            <a:lstStyle/>
            <a:p>
              <a:r>
                <a:rPr lang="da-DK" sz="1000" dirty="0">
                  <a:latin typeface="Tahoma" pitchFamily="34" charset="0"/>
                </a:rPr>
                <a:t>Kilde: Smith 2005, ”</a:t>
              </a:r>
              <a:r>
                <a:rPr lang="da-DK" sz="1000" dirty="0" err="1">
                  <a:latin typeface="Tahoma" pitchFamily="34" charset="0"/>
                </a:rPr>
                <a:t>Testing</a:t>
              </a:r>
              <a:r>
                <a:rPr lang="da-DK" sz="1000" dirty="0">
                  <a:latin typeface="Tahoma" pitchFamily="34" charset="0"/>
                </a:rPr>
                <a:t> </a:t>
              </a:r>
              <a:r>
                <a:rPr lang="da-DK" sz="1000" dirty="0" err="1">
                  <a:latin typeface="Tahoma" pitchFamily="34" charset="0"/>
                </a:rPr>
                <a:t>People</a:t>
              </a:r>
              <a:r>
                <a:rPr lang="da-DK" sz="1000" dirty="0">
                  <a:latin typeface="Tahoma" pitchFamily="34" charset="0"/>
                </a:rPr>
                <a:t> at </a:t>
              </a:r>
              <a:r>
                <a:rPr lang="da-DK" sz="1000" dirty="0" err="1">
                  <a:latin typeface="Tahoma" pitchFamily="34" charset="0"/>
                </a:rPr>
                <a:t>Work</a:t>
              </a:r>
              <a:r>
                <a:rPr lang="da-DK" sz="1000" dirty="0">
                  <a:latin typeface="Tahoma" pitchFamily="34" charset="0"/>
                </a:rPr>
                <a:t>”</a:t>
              </a:r>
              <a:r>
                <a:rPr lang="da-DK" dirty="0">
                  <a:latin typeface="Tahoma" pitchFamily="34" charset="0"/>
                </a:rPr>
                <a:t> </a:t>
              </a:r>
            </a:p>
          </p:txBody>
        </p:sp>
      </p:grpSp>
      <p:sp>
        <p:nvSpPr>
          <p:cNvPr id="51" name="Pladsholder til sidefod 3"/>
          <p:cNvSpPr txBox="1">
            <a:spLocks/>
          </p:cNvSpPr>
          <p:nvPr/>
        </p:nvSpPr>
        <p:spPr>
          <a:xfrm>
            <a:off x="4419600" y="6172200"/>
            <a:ext cx="4724400" cy="457200"/>
          </a:xfrm>
          <a:prstGeom prst="rect">
            <a:avLst/>
          </a:prstGeom>
        </p:spPr>
        <p:txBody>
          <a:bodyPr/>
          <a:lstStyle/>
          <a:p>
            <a:pPr marL="0" marR="0" lvl="0" indent="0" algn="r" defTabSz="914400" rtl="0" eaLnBrk="1" fontAlgn="base" latinLnBrk="0" hangingPunct="1">
              <a:lnSpc>
                <a:spcPct val="83000"/>
              </a:lnSpc>
              <a:spcBef>
                <a:spcPct val="0"/>
              </a:spcBef>
              <a:spcAft>
                <a:spcPct val="0"/>
              </a:spcAft>
              <a:buClrTx/>
              <a:buSzTx/>
              <a:buFontTx/>
              <a:buNone/>
              <a:tabLst/>
              <a:defRPr/>
            </a:pPr>
            <a:endParaRPr kumimoji="0" lang="en-US" sz="1500" b="0" i="0" u="none" strike="noStrike" kern="1200" cap="none" spc="0" normalizeH="0" baseline="0" noProof="0" dirty="0">
              <a:ln>
                <a:noFill/>
              </a:ln>
              <a:solidFill>
                <a:schemeClr val="tx1"/>
              </a:solidFill>
              <a:effectLst/>
              <a:uLnTx/>
              <a:uFillTx/>
              <a:latin typeface="Georgia" pitchFamily="18" charset="0"/>
              <a:ea typeface="+mn-ea"/>
              <a:cs typeface="+mn-cs"/>
            </a:endParaRPr>
          </a:p>
        </p:txBody>
      </p:sp>
      <p:sp>
        <p:nvSpPr>
          <p:cNvPr id="52" name="TextBox 51"/>
          <p:cNvSpPr txBox="1"/>
          <p:nvPr/>
        </p:nvSpPr>
        <p:spPr>
          <a:xfrm>
            <a:off x="2339752" y="908720"/>
            <a:ext cx="5533694" cy="369332"/>
          </a:xfrm>
          <a:prstGeom prst="rect">
            <a:avLst/>
          </a:prstGeom>
          <a:noFill/>
        </p:spPr>
        <p:txBody>
          <a:bodyPr wrap="square" rtlCol="0">
            <a:spAutoFit/>
          </a:bodyPr>
          <a:lstStyle/>
          <a:p>
            <a:r>
              <a:rPr lang="da-DK" dirty="0" smtClean="0"/>
              <a:t>Vurderingsmetoderne - evnen til at forudsige ”fremtiden”</a:t>
            </a:r>
            <a:endParaRPr lang="da-DK"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bwMode="auto">
          <a:xfrm>
            <a:off x="2339752" y="620688"/>
            <a:ext cx="4536504" cy="9001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800" dirty="0" smtClean="0">
                <a:solidFill>
                  <a:prstClr val="white"/>
                </a:solidFill>
              </a:rPr>
              <a:t>Struktureret interview</a:t>
            </a:r>
          </a:p>
        </p:txBody>
      </p:sp>
      <p:sp>
        <p:nvSpPr>
          <p:cNvPr id="8" name="Oval 7"/>
          <p:cNvSpPr/>
          <p:nvPr/>
        </p:nvSpPr>
        <p:spPr bwMode="auto">
          <a:xfrm>
            <a:off x="3743908" y="3501008"/>
            <a:ext cx="1728192" cy="864096"/>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Konkret situation</a:t>
            </a:r>
          </a:p>
        </p:txBody>
      </p:sp>
      <p:sp>
        <p:nvSpPr>
          <p:cNvPr id="12" name="Oval 11"/>
          <p:cNvSpPr/>
          <p:nvPr/>
        </p:nvSpPr>
        <p:spPr bwMode="auto">
          <a:xfrm>
            <a:off x="2267744" y="2636912"/>
            <a:ext cx="1728192" cy="864096"/>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Opgave</a:t>
            </a:r>
          </a:p>
        </p:txBody>
      </p:sp>
      <p:sp>
        <p:nvSpPr>
          <p:cNvPr id="13" name="Oval 12"/>
          <p:cNvSpPr/>
          <p:nvPr/>
        </p:nvSpPr>
        <p:spPr bwMode="auto">
          <a:xfrm>
            <a:off x="2195736" y="4365104"/>
            <a:ext cx="1728192" cy="864096"/>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Adfærd</a:t>
            </a:r>
          </a:p>
        </p:txBody>
      </p:sp>
      <p:sp>
        <p:nvSpPr>
          <p:cNvPr id="14" name="Oval 13"/>
          <p:cNvSpPr/>
          <p:nvPr/>
        </p:nvSpPr>
        <p:spPr bwMode="auto">
          <a:xfrm>
            <a:off x="3743908" y="5013176"/>
            <a:ext cx="1728192" cy="864096"/>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Resultater</a:t>
            </a:r>
          </a:p>
        </p:txBody>
      </p:sp>
      <p:sp>
        <p:nvSpPr>
          <p:cNvPr id="15" name="Oval 14"/>
          <p:cNvSpPr/>
          <p:nvPr/>
        </p:nvSpPr>
        <p:spPr bwMode="auto">
          <a:xfrm>
            <a:off x="5292080" y="4509120"/>
            <a:ext cx="1728192" cy="864096"/>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Tanker</a:t>
            </a:r>
          </a:p>
        </p:txBody>
      </p:sp>
      <p:sp>
        <p:nvSpPr>
          <p:cNvPr id="18" name="Oval 17"/>
          <p:cNvSpPr/>
          <p:nvPr/>
        </p:nvSpPr>
        <p:spPr bwMode="auto">
          <a:xfrm>
            <a:off x="5148064" y="2636912"/>
            <a:ext cx="1728192" cy="864096"/>
          </a:xfrm>
          <a:prstGeom prst="ellipse">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000" dirty="0" smtClean="0">
                <a:solidFill>
                  <a:prstClr val="white"/>
                </a:solidFill>
                <a:latin typeface="Calibri"/>
              </a:rPr>
              <a:t>Følelser</a:t>
            </a:r>
          </a:p>
        </p:txBody>
      </p:sp>
      <p:cxnSp>
        <p:nvCxnSpPr>
          <p:cNvPr id="20" name="Straight Arrow Connector 19"/>
          <p:cNvCxnSpPr>
            <a:stCxn id="8" idx="7"/>
            <a:endCxn id="18" idx="3"/>
          </p:cNvCxnSpPr>
          <p:nvPr/>
        </p:nvCxnSpPr>
        <p:spPr>
          <a:xfrm flipV="1">
            <a:off x="5219012" y="3374464"/>
            <a:ext cx="182140" cy="253088"/>
          </a:xfrm>
          <a:prstGeom prst="straightConnector1">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8" idx="5"/>
            <a:endCxn id="15" idx="1"/>
          </p:cNvCxnSpPr>
          <p:nvPr/>
        </p:nvCxnSpPr>
        <p:spPr>
          <a:xfrm>
            <a:off x="5219012" y="4238560"/>
            <a:ext cx="326156" cy="397104"/>
          </a:xfrm>
          <a:prstGeom prst="straightConnector1">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3"/>
            <a:endCxn id="13" idx="7"/>
          </p:cNvCxnSpPr>
          <p:nvPr/>
        </p:nvCxnSpPr>
        <p:spPr>
          <a:xfrm flipH="1">
            <a:off x="3670840" y="4238560"/>
            <a:ext cx="326156" cy="253088"/>
          </a:xfrm>
          <a:prstGeom prst="straightConnector1">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8" idx="4"/>
            <a:endCxn id="14" idx="0"/>
          </p:cNvCxnSpPr>
          <p:nvPr/>
        </p:nvCxnSpPr>
        <p:spPr>
          <a:xfrm>
            <a:off x="4608004" y="4365104"/>
            <a:ext cx="0" cy="648072"/>
          </a:xfrm>
          <a:prstGeom prst="straightConnector1">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8" idx="1"/>
            <a:endCxn id="12" idx="5"/>
          </p:cNvCxnSpPr>
          <p:nvPr/>
        </p:nvCxnSpPr>
        <p:spPr>
          <a:xfrm flipH="1" flipV="1">
            <a:off x="3742848" y="3374464"/>
            <a:ext cx="254148" cy="253088"/>
          </a:xfrm>
          <a:prstGeom prst="straightConnector1">
            <a:avLst/>
          </a:prstGeom>
          <a:ln w="25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49" name="Rectangle 1"/>
          <p:cNvSpPr>
            <a:spLocks noChangeArrowheads="1"/>
          </p:cNvSpPr>
          <p:nvPr/>
        </p:nvSpPr>
        <p:spPr bwMode="auto">
          <a:xfrm>
            <a:off x="0" y="105487"/>
            <a:ext cx="207108"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04825" algn="l"/>
              </a:tabLst>
            </a:pPr>
            <a:endParaRPr kumimoji="0" lang="da-DK" sz="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04825" algn="l"/>
              </a:tabLst>
            </a:pPr>
            <a:endParaRPr kumimoji="0" lang="da-DK" sz="5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Box 15"/>
          <p:cNvSpPr txBox="1"/>
          <p:nvPr/>
        </p:nvSpPr>
        <p:spPr>
          <a:xfrm>
            <a:off x="1403648" y="1592796"/>
            <a:ext cx="6605013" cy="324128"/>
          </a:xfrm>
          <a:prstGeom prst="rect">
            <a:avLst/>
          </a:prstGeom>
          <a:noFill/>
        </p:spPr>
        <p:txBody>
          <a:bodyPr wrap="square" rtlCol="0">
            <a:spAutoFit/>
          </a:bodyPr>
          <a:lstStyle/>
          <a:p>
            <a:pPr lvl="0"/>
            <a:r>
              <a:rPr lang="da-DK" sz="1800" dirty="0" smtClean="0">
                <a:latin typeface="Calibri" pitchFamily="34" charset="0"/>
                <a:ea typeface="Times New Roman" pitchFamily="18" charset="0"/>
                <a:cs typeface="Times New Roman" pitchFamily="18" charset="0"/>
              </a:rPr>
              <a:t>I testen beskriver du, at du er hurtig/langsom til at tage beslutninger</a:t>
            </a:r>
            <a:endParaRPr lang="da-DK" sz="2000" dirty="0"/>
          </a:p>
        </p:txBody>
      </p:sp>
      <p:sp>
        <p:nvSpPr>
          <p:cNvPr id="19" name="Rectangle 18"/>
          <p:cNvSpPr/>
          <p:nvPr/>
        </p:nvSpPr>
        <p:spPr>
          <a:xfrm>
            <a:off x="2951820" y="2060848"/>
            <a:ext cx="4680520" cy="432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Hvornår har du sidst truffet en vigtig beslutning?</a:t>
            </a:r>
            <a:endParaRPr lang="da-DK" sz="1200" dirty="0" smtClean="0">
              <a:solidFill>
                <a:schemeClr val="tx1"/>
              </a:solidFill>
              <a:latin typeface="Arial" pitchFamily="34" charset="0"/>
              <a:cs typeface="Arial" pitchFamily="34" charset="0"/>
            </a:endParaRP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Fortæl om den</a:t>
            </a:r>
            <a:endParaRPr lang="da-DK" sz="1200" dirty="0">
              <a:solidFill>
                <a:schemeClr val="tx1"/>
              </a:solidFill>
            </a:endParaRPr>
          </a:p>
        </p:txBody>
      </p:sp>
      <p:sp>
        <p:nvSpPr>
          <p:cNvPr id="23" name="Rectangle 22"/>
          <p:cNvSpPr/>
          <p:nvPr/>
        </p:nvSpPr>
        <p:spPr>
          <a:xfrm>
            <a:off x="395536" y="3573016"/>
            <a:ext cx="302382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0" hangingPunct="0">
              <a:lnSpc>
                <a:spcPct val="100000"/>
              </a:lnSpc>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Hvad var dit ansvar i forhold til beslutningen?</a:t>
            </a:r>
            <a:endParaRPr lang="da-DK" sz="1200" dirty="0">
              <a:solidFill>
                <a:schemeClr val="tx1"/>
              </a:solidFill>
            </a:endParaRPr>
          </a:p>
        </p:txBody>
      </p:sp>
      <p:sp>
        <p:nvSpPr>
          <p:cNvPr id="26" name="Rectangle 25"/>
          <p:cNvSpPr/>
          <p:nvPr/>
        </p:nvSpPr>
        <p:spPr>
          <a:xfrm>
            <a:off x="107504" y="5301208"/>
            <a:ext cx="3600400" cy="7560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Hvad gjorde du for at finde et beslutningsgrundlag?</a:t>
            </a:r>
            <a:endParaRPr lang="da-DK" sz="1200" dirty="0" smtClean="0">
              <a:solidFill>
                <a:schemeClr val="tx1"/>
              </a:solidFill>
              <a:latin typeface="Arial" pitchFamily="34" charset="0"/>
              <a:cs typeface="Arial" pitchFamily="34" charset="0"/>
            </a:endParaRP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Hvem var ellers involveret i beslutningen og</a:t>
            </a:r>
            <a:br>
              <a:rPr lang="da-DK" sz="1200" dirty="0" smtClean="0">
                <a:solidFill>
                  <a:schemeClr val="tx1"/>
                </a:solidFill>
                <a:latin typeface="Calibri" pitchFamily="34" charset="0"/>
                <a:ea typeface="Times New Roman" pitchFamily="18" charset="0"/>
                <a:cs typeface="Times New Roman" pitchFamily="18" charset="0"/>
              </a:rPr>
            </a:br>
            <a:r>
              <a:rPr lang="da-DK" sz="1200" dirty="0" smtClean="0">
                <a:solidFill>
                  <a:schemeClr val="tx1"/>
                </a:solidFill>
                <a:latin typeface="Calibri" pitchFamily="34" charset="0"/>
                <a:ea typeface="Times New Roman" pitchFamily="18" charset="0"/>
                <a:cs typeface="Times New Roman" pitchFamily="18" charset="0"/>
              </a:rPr>
              <a:t>   hvad gjorde de?</a:t>
            </a:r>
            <a:endParaRPr lang="da-DK" sz="1200" dirty="0" smtClean="0">
              <a:solidFill>
                <a:schemeClr val="tx1"/>
              </a:solidFill>
              <a:latin typeface="Arial" pitchFamily="34" charset="0"/>
              <a:cs typeface="Arial" pitchFamily="34" charset="0"/>
            </a:endParaRP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Hvordan oplevede de andre dig i beslutningsforløbet?</a:t>
            </a:r>
            <a:endParaRPr lang="da-DK" sz="1200" dirty="0" smtClean="0">
              <a:solidFill>
                <a:schemeClr val="tx1"/>
              </a:solidFill>
              <a:latin typeface="Arial" pitchFamily="34" charset="0"/>
              <a:cs typeface="Arial" pitchFamily="34" charset="0"/>
            </a:endParaRPr>
          </a:p>
        </p:txBody>
      </p:sp>
      <p:sp>
        <p:nvSpPr>
          <p:cNvPr id="27" name="Rectangle 26"/>
          <p:cNvSpPr/>
          <p:nvPr/>
        </p:nvSpPr>
        <p:spPr>
          <a:xfrm>
            <a:off x="3347864" y="6165304"/>
            <a:ext cx="2592288" cy="4594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Hvad var resultatet af beslutningen?</a:t>
            </a:r>
            <a:endParaRPr lang="da-DK" sz="1600" dirty="0" smtClean="0">
              <a:solidFill>
                <a:schemeClr val="tx1"/>
              </a:solidFill>
              <a:latin typeface="Arial" pitchFamily="34" charset="0"/>
              <a:cs typeface="Arial" pitchFamily="34" charset="0"/>
            </a:endParaRPr>
          </a:p>
        </p:txBody>
      </p:sp>
      <p:sp>
        <p:nvSpPr>
          <p:cNvPr id="28" name="Rectangle 27"/>
          <p:cNvSpPr/>
          <p:nvPr/>
        </p:nvSpPr>
        <p:spPr>
          <a:xfrm>
            <a:off x="5688124" y="5481228"/>
            <a:ext cx="3276364" cy="6120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Hvad tænkte du i forløbet frem til beslutningen?</a:t>
            </a:r>
            <a:endParaRPr lang="da-DK" sz="400" dirty="0" smtClean="0">
              <a:solidFill>
                <a:schemeClr val="tx1"/>
              </a:solidFill>
              <a:latin typeface="Arial" pitchFamily="34" charset="0"/>
              <a:cs typeface="Arial" pitchFamily="34" charset="0"/>
            </a:endParaRP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Hvad tænkte du, da du tog beslutningen?</a:t>
            </a: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 Hvad tænkte du efter beslutningen?</a:t>
            </a:r>
          </a:p>
          <a:p>
            <a:pPr lvl="0" eaLnBrk="0" hangingPunct="0">
              <a:lnSpc>
                <a:spcPct val="100000"/>
              </a:lnSpc>
              <a:buFontTx/>
              <a:buChar char="•"/>
              <a:tabLst>
                <a:tab pos="504825" algn="l"/>
              </a:tabLst>
            </a:pPr>
            <a:endParaRPr lang="da-DK" sz="400" dirty="0" smtClean="0">
              <a:solidFill>
                <a:schemeClr val="tx1"/>
              </a:solidFill>
              <a:latin typeface="Arial" pitchFamily="34" charset="0"/>
              <a:cs typeface="Arial" pitchFamily="34" charset="0"/>
            </a:endParaRPr>
          </a:p>
        </p:txBody>
      </p:sp>
      <p:sp>
        <p:nvSpPr>
          <p:cNvPr id="29" name="Rectangle 28"/>
          <p:cNvSpPr/>
          <p:nvPr/>
        </p:nvSpPr>
        <p:spPr>
          <a:xfrm>
            <a:off x="5688124" y="3645024"/>
            <a:ext cx="327636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lnSpc>
                <a:spcPct val="100000"/>
              </a:lnSpc>
              <a:buFontTx/>
              <a:buChar char="•"/>
              <a:tabLst>
                <a:tab pos="504825" algn="l"/>
              </a:tabLst>
            </a:pPr>
            <a:r>
              <a:rPr lang="da-DK" sz="800" dirty="0" smtClean="0">
                <a:solidFill>
                  <a:schemeClr val="tx1"/>
                </a:solidFill>
                <a:latin typeface="Calibri" pitchFamily="34" charset="0"/>
                <a:ea typeface="Times New Roman" pitchFamily="18" charset="0"/>
                <a:cs typeface="Times New Roman" pitchFamily="18" charset="0"/>
              </a:rPr>
              <a:t> </a:t>
            </a:r>
            <a:r>
              <a:rPr lang="da-DK" sz="1200" dirty="0" smtClean="0">
                <a:solidFill>
                  <a:schemeClr val="tx1"/>
                </a:solidFill>
                <a:latin typeface="Calibri" pitchFamily="34" charset="0"/>
                <a:ea typeface="Times New Roman" pitchFamily="18" charset="0"/>
                <a:cs typeface="Times New Roman" pitchFamily="18" charset="0"/>
              </a:rPr>
              <a:t>Hvordan havde du det op til beslutningen?</a:t>
            </a:r>
            <a:endParaRPr lang="da-DK" sz="1200" dirty="0" smtClean="0">
              <a:solidFill>
                <a:schemeClr val="tx1"/>
              </a:solidFill>
              <a:latin typeface="Arial" pitchFamily="34" charset="0"/>
              <a:cs typeface="Arial" pitchFamily="34" charset="0"/>
            </a:endParaRPr>
          </a:p>
          <a:p>
            <a:pPr lvl="0" eaLnBrk="0" hangingPunct="0">
              <a:lnSpc>
                <a:spcPct val="100000"/>
              </a:lnSpc>
              <a:buFontTx/>
              <a:buChar char="•"/>
              <a:tabLst>
                <a:tab pos="504825" algn="l"/>
              </a:tabLst>
            </a:pPr>
            <a:r>
              <a:rPr lang="da-DK" sz="1200" dirty="0" smtClean="0">
                <a:solidFill>
                  <a:schemeClr val="tx1"/>
                </a:solidFill>
                <a:latin typeface="Calibri" pitchFamily="34" charset="0"/>
                <a:ea typeface="Times New Roman" pitchFamily="18" charset="0"/>
                <a:cs typeface="Times New Roman" pitchFamily="18" charset="0"/>
              </a:rPr>
              <a:t>Hvordan havde du det, da du tog beslutningen?</a:t>
            </a:r>
          </a:p>
          <a:p>
            <a:pPr lvl="0" eaLnBrk="0" hangingPunct="0">
              <a:lnSpc>
                <a:spcPct val="100000"/>
              </a:lnSpc>
              <a:buFontTx/>
              <a:buChar char="•"/>
              <a:tabLst>
                <a:tab pos="504825" algn="l"/>
              </a:tabLst>
            </a:pPr>
            <a:r>
              <a:rPr lang="da-DK" sz="1200" dirty="0" smtClean="0">
                <a:solidFill>
                  <a:schemeClr val="tx1"/>
                </a:solidFill>
                <a:latin typeface="Calibri" pitchFamily="34" charset="0"/>
                <a:cs typeface="Times New Roman" pitchFamily="18" charset="0"/>
              </a:rPr>
              <a:t> Hvordan havde du det efter beslutningen?</a:t>
            </a:r>
            <a:endParaRPr lang="da-DK" sz="1200" dirty="0" smtClean="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ppt_x"/>
                                          </p:val>
                                        </p:tav>
                                        <p:tav tm="100000">
                                          <p:val>
                                            <p:strVal val="#ppt_x"/>
                                          </p:val>
                                        </p:tav>
                                      </p:tavLst>
                                    </p:anim>
                                    <p:anim calcmode="lin" valueType="num">
                                      <p:cBhvr additive="base">
                                        <p:cTn id="24" dur="500" fill="hold"/>
                                        <p:tgtEl>
                                          <p:spTgt spid="2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500" fill="hold"/>
                                        <p:tgtEl>
                                          <p:spTgt spid="35"/>
                                        </p:tgtEl>
                                        <p:attrNameLst>
                                          <p:attrName>ppt_x</p:attrName>
                                        </p:attrNameLst>
                                      </p:cBhvr>
                                      <p:tavLst>
                                        <p:tav tm="0">
                                          <p:val>
                                            <p:strVal val="#ppt_x"/>
                                          </p:val>
                                        </p:tav>
                                        <p:tav tm="100000">
                                          <p:val>
                                            <p:strVal val="#ppt_x"/>
                                          </p:val>
                                        </p:tav>
                                      </p:tavLst>
                                    </p:anim>
                                    <p:anim calcmode="lin" valueType="num">
                                      <p:cBhvr additive="base">
                                        <p:cTn id="28" dur="500" fill="hold"/>
                                        <p:tgtEl>
                                          <p:spTgt spid="3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ppt_x"/>
                                          </p:val>
                                        </p:tav>
                                        <p:tav tm="100000">
                                          <p:val>
                                            <p:strVal val="#ppt_x"/>
                                          </p:val>
                                        </p:tav>
                                      </p:tavLst>
                                    </p:anim>
                                    <p:anim calcmode="lin" valueType="num">
                                      <p:cBhvr additive="base">
                                        <p:cTn id="42" dur="500" fill="hold"/>
                                        <p:tgtEl>
                                          <p:spTgt spid="13"/>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anim calcmode="lin" valueType="num">
                                      <p:cBhvr additive="base">
                                        <p:cTn id="45" dur="500" fill="hold"/>
                                        <p:tgtEl>
                                          <p:spTgt spid="26"/>
                                        </p:tgtEl>
                                        <p:attrNameLst>
                                          <p:attrName>ppt_x</p:attrName>
                                        </p:attrNameLst>
                                      </p:cBhvr>
                                      <p:tavLst>
                                        <p:tav tm="0">
                                          <p:val>
                                            <p:strVal val="#ppt_x"/>
                                          </p:val>
                                        </p:tav>
                                        <p:tav tm="100000">
                                          <p:val>
                                            <p:strVal val="#ppt_x"/>
                                          </p:val>
                                        </p:tav>
                                      </p:tavLst>
                                    </p:anim>
                                    <p:anim calcmode="lin" valueType="num">
                                      <p:cBhvr additive="base">
                                        <p:cTn id="4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2"/>
                                        </p:tgtEl>
                                        <p:attrNameLst>
                                          <p:attrName>style.visibility</p:attrName>
                                        </p:attrNameLst>
                                      </p:cBhvr>
                                      <p:to>
                                        <p:strVal val="visible"/>
                                      </p:to>
                                    </p:set>
                                    <p:anim calcmode="lin" valueType="num">
                                      <p:cBhvr additive="base">
                                        <p:cTn id="51" dur="500" fill="hold"/>
                                        <p:tgtEl>
                                          <p:spTgt spid="32"/>
                                        </p:tgtEl>
                                        <p:attrNameLst>
                                          <p:attrName>ppt_x</p:attrName>
                                        </p:attrNameLst>
                                      </p:cBhvr>
                                      <p:tavLst>
                                        <p:tav tm="0">
                                          <p:val>
                                            <p:strVal val="#ppt_x"/>
                                          </p:val>
                                        </p:tav>
                                        <p:tav tm="100000">
                                          <p:val>
                                            <p:strVal val="#ppt_x"/>
                                          </p:val>
                                        </p:tav>
                                      </p:tavLst>
                                    </p:anim>
                                    <p:anim calcmode="lin" valueType="num">
                                      <p:cBhvr additive="base">
                                        <p:cTn id="52" dur="500" fill="hold"/>
                                        <p:tgtEl>
                                          <p:spTgt spid="3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7"/>
                                        </p:tgtEl>
                                        <p:attrNameLst>
                                          <p:attrName>style.visibility</p:attrName>
                                        </p:attrNameLst>
                                      </p:cBhvr>
                                      <p:to>
                                        <p:strVal val="visible"/>
                                      </p:to>
                                    </p:set>
                                    <p:anim calcmode="lin" valueType="num">
                                      <p:cBhvr additive="base">
                                        <p:cTn id="59" dur="500" fill="hold"/>
                                        <p:tgtEl>
                                          <p:spTgt spid="27"/>
                                        </p:tgtEl>
                                        <p:attrNameLst>
                                          <p:attrName>ppt_x</p:attrName>
                                        </p:attrNameLst>
                                      </p:cBhvr>
                                      <p:tavLst>
                                        <p:tav tm="0">
                                          <p:val>
                                            <p:strVal val="#ppt_x"/>
                                          </p:val>
                                        </p:tav>
                                        <p:tav tm="100000">
                                          <p:val>
                                            <p:strVal val="#ppt_x"/>
                                          </p:val>
                                        </p:tav>
                                      </p:tavLst>
                                    </p:anim>
                                    <p:anim calcmode="lin" valueType="num">
                                      <p:cBhvr additive="base">
                                        <p:cTn id="6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1"/>
                                        </p:tgtEl>
                                        <p:attrNameLst>
                                          <p:attrName>style.visibility</p:attrName>
                                        </p:attrNameLst>
                                      </p:cBhvr>
                                      <p:to>
                                        <p:strVal val="visible"/>
                                      </p:to>
                                    </p:set>
                                    <p:anim calcmode="lin" valueType="num">
                                      <p:cBhvr additive="base">
                                        <p:cTn id="65" dur="500" fill="hold"/>
                                        <p:tgtEl>
                                          <p:spTgt spid="21"/>
                                        </p:tgtEl>
                                        <p:attrNameLst>
                                          <p:attrName>ppt_x</p:attrName>
                                        </p:attrNameLst>
                                      </p:cBhvr>
                                      <p:tavLst>
                                        <p:tav tm="0">
                                          <p:val>
                                            <p:strVal val="#ppt_x"/>
                                          </p:val>
                                        </p:tav>
                                        <p:tav tm="100000">
                                          <p:val>
                                            <p:strVal val="#ppt_x"/>
                                          </p:val>
                                        </p:tav>
                                      </p:tavLst>
                                    </p:anim>
                                    <p:anim calcmode="lin" valueType="num">
                                      <p:cBhvr additive="base">
                                        <p:cTn id="66" dur="500" fill="hold"/>
                                        <p:tgtEl>
                                          <p:spTgt spid="21"/>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ppt_x"/>
                                          </p:val>
                                        </p:tav>
                                        <p:tav tm="100000">
                                          <p:val>
                                            <p:strVal val="#ppt_x"/>
                                          </p:val>
                                        </p:tav>
                                      </p:tavLst>
                                    </p:anim>
                                    <p:anim calcmode="lin" valueType="num">
                                      <p:cBhvr additive="base">
                                        <p:cTn id="70" dur="500" fill="hold"/>
                                        <p:tgtEl>
                                          <p:spTgt spid="15"/>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 calcmode="lin" valueType="num">
                                      <p:cBhvr additive="base">
                                        <p:cTn id="73" dur="500" fill="hold"/>
                                        <p:tgtEl>
                                          <p:spTgt spid="28"/>
                                        </p:tgtEl>
                                        <p:attrNameLst>
                                          <p:attrName>ppt_x</p:attrName>
                                        </p:attrNameLst>
                                      </p:cBhvr>
                                      <p:tavLst>
                                        <p:tav tm="0">
                                          <p:val>
                                            <p:strVal val="#ppt_x"/>
                                          </p:val>
                                        </p:tav>
                                        <p:tav tm="100000">
                                          <p:val>
                                            <p:strVal val="#ppt_x"/>
                                          </p:val>
                                        </p:tav>
                                      </p:tavLst>
                                    </p:anim>
                                    <p:anim calcmode="lin" valueType="num">
                                      <p:cBhvr additive="base">
                                        <p:cTn id="7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0"/>
                                        </p:tgtEl>
                                        <p:attrNameLst>
                                          <p:attrName>style.visibility</p:attrName>
                                        </p:attrNameLst>
                                      </p:cBhvr>
                                      <p:to>
                                        <p:strVal val="visible"/>
                                      </p:to>
                                    </p:set>
                                    <p:anim calcmode="lin" valueType="num">
                                      <p:cBhvr additive="base">
                                        <p:cTn id="79" dur="500" fill="hold"/>
                                        <p:tgtEl>
                                          <p:spTgt spid="20"/>
                                        </p:tgtEl>
                                        <p:attrNameLst>
                                          <p:attrName>ppt_x</p:attrName>
                                        </p:attrNameLst>
                                      </p:cBhvr>
                                      <p:tavLst>
                                        <p:tav tm="0">
                                          <p:val>
                                            <p:strVal val="#ppt_x"/>
                                          </p:val>
                                        </p:tav>
                                        <p:tav tm="100000">
                                          <p:val>
                                            <p:strVal val="#ppt_x"/>
                                          </p:val>
                                        </p:tav>
                                      </p:tavLst>
                                    </p:anim>
                                    <p:anim calcmode="lin" valueType="num">
                                      <p:cBhvr additive="base">
                                        <p:cTn id="80" dur="500" fill="hold"/>
                                        <p:tgtEl>
                                          <p:spTgt spid="20"/>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additive="base">
                                        <p:cTn id="83" dur="500" fill="hold"/>
                                        <p:tgtEl>
                                          <p:spTgt spid="18"/>
                                        </p:tgtEl>
                                        <p:attrNameLst>
                                          <p:attrName>ppt_x</p:attrName>
                                        </p:attrNameLst>
                                      </p:cBhvr>
                                      <p:tavLst>
                                        <p:tav tm="0">
                                          <p:val>
                                            <p:strVal val="#ppt_x"/>
                                          </p:val>
                                        </p:tav>
                                        <p:tav tm="100000">
                                          <p:val>
                                            <p:strVal val="#ppt_x"/>
                                          </p:val>
                                        </p:tav>
                                      </p:tavLst>
                                    </p:anim>
                                    <p:anim calcmode="lin" valueType="num">
                                      <p:cBhvr additive="base">
                                        <p:cTn id="84" dur="500" fill="hold"/>
                                        <p:tgtEl>
                                          <p:spTgt spid="18"/>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29"/>
                                        </p:tgtEl>
                                        <p:attrNameLst>
                                          <p:attrName>style.visibility</p:attrName>
                                        </p:attrNameLst>
                                      </p:cBhvr>
                                      <p:to>
                                        <p:strVal val="visible"/>
                                      </p:to>
                                    </p:set>
                                    <p:anim calcmode="lin" valueType="num">
                                      <p:cBhvr additive="base">
                                        <p:cTn id="87" dur="500" fill="hold"/>
                                        <p:tgtEl>
                                          <p:spTgt spid="29"/>
                                        </p:tgtEl>
                                        <p:attrNameLst>
                                          <p:attrName>ppt_x</p:attrName>
                                        </p:attrNameLst>
                                      </p:cBhvr>
                                      <p:tavLst>
                                        <p:tav tm="0">
                                          <p:val>
                                            <p:strVal val="#ppt_x"/>
                                          </p:val>
                                        </p:tav>
                                        <p:tav tm="100000">
                                          <p:val>
                                            <p:strVal val="#ppt_x"/>
                                          </p:val>
                                        </p:tav>
                                      </p:tavLst>
                                    </p:anim>
                                    <p:anim calcmode="lin" valueType="num">
                                      <p:cBhvr additive="base">
                                        <p:cTn id="8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3" grpId="0" animBg="1"/>
      <p:bldP spid="14" grpId="0" animBg="1"/>
      <p:bldP spid="15" grpId="0" animBg="1"/>
      <p:bldP spid="18" grpId="0" animBg="1"/>
      <p:bldP spid="16" grpId="0"/>
      <p:bldP spid="19" grpId="0" animBg="1"/>
      <p:bldP spid="23" grpId="0" animBg="1"/>
      <p:bldP spid="26" grpId="0" animBg="1"/>
      <p:bldP spid="27" grpId="0" animBg="1"/>
      <p:bldP spid="28" grpId="0" animBg="1"/>
      <p:bldP spid="2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AC9304D-6038-490C-9720-C07BAE0210AF}" type="slidenum">
              <a:rPr lang="da-DK" smtClean="0"/>
              <a:pPr/>
              <a:t>22</a:t>
            </a:fld>
            <a:endParaRPr lang="da-DK"/>
          </a:p>
        </p:txBody>
      </p:sp>
      <p:sp>
        <p:nvSpPr>
          <p:cNvPr id="4" name="Oval 3"/>
          <p:cNvSpPr/>
          <p:nvPr/>
        </p:nvSpPr>
        <p:spPr bwMode="auto">
          <a:xfrm>
            <a:off x="2339752" y="620688"/>
            <a:ext cx="4536504" cy="864096"/>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800" dirty="0" smtClean="0">
                <a:solidFill>
                  <a:prstClr val="white"/>
                </a:solidFill>
              </a:rPr>
              <a:t>Systematisk vurdering</a:t>
            </a:r>
          </a:p>
        </p:txBody>
      </p:sp>
      <p:sp>
        <p:nvSpPr>
          <p:cNvPr id="7" name="Rounded Rectangle 6"/>
          <p:cNvSpPr/>
          <p:nvPr/>
        </p:nvSpPr>
        <p:spPr>
          <a:xfrm>
            <a:off x="467544" y="1628800"/>
            <a:ext cx="8280920" cy="100811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i="1" dirty="0" smtClean="0"/>
              <a:t>Vurder personen systematisk </a:t>
            </a:r>
            <a:r>
              <a:rPr lang="da-DK" dirty="0" smtClean="0"/>
              <a:t>på de udvalgte nøglekompetencer i løbet af interviewet – evt. på en 1-5 skala</a:t>
            </a:r>
          </a:p>
        </p:txBody>
      </p:sp>
      <p:sp>
        <p:nvSpPr>
          <p:cNvPr id="8" name="Rounded Rectangle 7"/>
          <p:cNvSpPr/>
          <p:nvPr/>
        </p:nvSpPr>
        <p:spPr>
          <a:xfrm>
            <a:off x="467544" y="5229200"/>
            <a:ext cx="8280920" cy="114374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i="1" dirty="0" smtClean="0"/>
              <a:t>Resultat:</a:t>
            </a:r>
          </a:p>
          <a:p>
            <a:pPr algn="ctr"/>
            <a:r>
              <a:rPr lang="da-DK" dirty="0" smtClean="0"/>
              <a:t>Et godt sammenligningsgrundlag, hvis man skal vælge mellem flere kandidater eller i forhold til et fastlagt minimumsniveau </a:t>
            </a:r>
            <a:endParaRPr lang="da-DK" dirty="0"/>
          </a:p>
        </p:txBody>
      </p:sp>
      <p:sp>
        <p:nvSpPr>
          <p:cNvPr id="6" name="Rounded Rectangle 5"/>
          <p:cNvSpPr/>
          <p:nvPr/>
        </p:nvSpPr>
        <p:spPr>
          <a:xfrm>
            <a:off x="467544" y="2780928"/>
            <a:ext cx="8280920" cy="1296144"/>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i="1" dirty="0" smtClean="0"/>
              <a:t>Gennemfør en systematisk drøftelse </a:t>
            </a:r>
            <a:r>
              <a:rPr lang="da-DK" dirty="0" smtClean="0"/>
              <a:t>ud fra test, interview og vurderinger af :</a:t>
            </a:r>
          </a:p>
          <a:p>
            <a:endParaRPr lang="da-DK" dirty="0" smtClean="0"/>
          </a:p>
          <a:p>
            <a:pPr>
              <a:buFont typeface="Arial" pitchFamily="34" charset="0"/>
              <a:buChar char="•"/>
            </a:pPr>
            <a:r>
              <a:rPr lang="da-DK" dirty="0" smtClean="0"/>
              <a:t> Personmatch ift. kompetencer, opgaver, relationer, organisation og struktur </a:t>
            </a:r>
          </a:p>
          <a:p>
            <a:pPr>
              <a:buFont typeface="Arial" pitchFamily="34" charset="0"/>
              <a:buChar char="•"/>
            </a:pPr>
            <a:r>
              <a:rPr lang="da-DK" dirty="0" smtClean="0"/>
              <a:t> Personens potentiale i forhold til forskellige karrieremuligheder i organisationen </a:t>
            </a:r>
            <a:endParaRPr lang="da-DK" dirty="0"/>
          </a:p>
        </p:txBody>
      </p:sp>
      <p:sp>
        <p:nvSpPr>
          <p:cNvPr id="9" name="Rounded Rectangle 8"/>
          <p:cNvSpPr/>
          <p:nvPr/>
        </p:nvSpPr>
        <p:spPr>
          <a:xfrm>
            <a:off x="467544" y="4221088"/>
            <a:ext cx="8280920" cy="64807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i="1" dirty="0" smtClean="0"/>
              <a:t>Foretag en endelig vurdering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6"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bwMode="auto">
          <a:xfrm>
            <a:off x="2339752" y="620688"/>
            <a:ext cx="4536504" cy="864096"/>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fontAlgn="auto">
              <a:lnSpc>
                <a:spcPct val="100000"/>
              </a:lnSpc>
              <a:spcBef>
                <a:spcPts val="0"/>
              </a:spcBef>
              <a:spcAft>
                <a:spcPts val="0"/>
              </a:spcAft>
            </a:pPr>
            <a:r>
              <a:rPr lang="da-DK" sz="2800" dirty="0" smtClean="0">
                <a:solidFill>
                  <a:prstClr val="white"/>
                </a:solidFill>
              </a:rPr>
              <a:t>Kvalitetssikring</a:t>
            </a:r>
          </a:p>
        </p:txBody>
      </p:sp>
      <p:sp>
        <p:nvSpPr>
          <p:cNvPr id="3" name="Rounded Rectangle 2"/>
          <p:cNvSpPr/>
          <p:nvPr/>
        </p:nvSpPr>
        <p:spPr>
          <a:xfrm>
            <a:off x="467544" y="1844824"/>
            <a:ext cx="8280920" cy="3456384"/>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dirty="0" smtClean="0"/>
              <a:t>Af alle dele af personvurderingen:</a:t>
            </a:r>
          </a:p>
          <a:p>
            <a:pPr algn="ctr"/>
            <a:endParaRPr lang="da-DK" sz="2400" dirty="0" smtClean="0"/>
          </a:p>
          <a:p>
            <a:pPr algn="ctr">
              <a:buFont typeface="Arial" pitchFamily="34" charset="0"/>
              <a:buChar char="•"/>
            </a:pPr>
            <a:r>
              <a:rPr lang="da-DK" sz="2400" dirty="0" smtClean="0"/>
              <a:t> jobanalyse</a:t>
            </a:r>
          </a:p>
          <a:p>
            <a:pPr algn="ctr">
              <a:buFont typeface="Arial" pitchFamily="34" charset="0"/>
              <a:buChar char="•"/>
            </a:pPr>
            <a:r>
              <a:rPr lang="da-DK" sz="2400" dirty="0" smtClean="0"/>
              <a:t> test</a:t>
            </a:r>
          </a:p>
          <a:p>
            <a:pPr algn="ctr">
              <a:buFont typeface="Arial" pitchFamily="34" charset="0"/>
              <a:buChar char="•"/>
            </a:pPr>
            <a:r>
              <a:rPr lang="da-DK" sz="2400" dirty="0" smtClean="0"/>
              <a:t> interview</a:t>
            </a:r>
          </a:p>
          <a:p>
            <a:pPr algn="ctr">
              <a:buFont typeface="Arial" pitchFamily="34" charset="0"/>
              <a:buChar char="•"/>
            </a:pPr>
            <a:r>
              <a:rPr lang="da-DK" sz="2400" dirty="0" smtClean="0"/>
              <a:t> vurdering (herunder vægtning)</a:t>
            </a:r>
          </a:p>
          <a:p>
            <a:pPr algn="ctr">
              <a:buFont typeface="Arial" pitchFamily="34" charset="0"/>
              <a:buChar char="•"/>
            </a:pPr>
            <a:r>
              <a:rPr lang="da-DK" sz="2400" dirty="0" smtClean="0"/>
              <a:t> dig selv</a:t>
            </a:r>
          </a:p>
          <a:p>
            <a:pPr algn="ctr"/>
            <a:endParaRPr lang="da-DK"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20688"/>
            <a:ext cx="8229600" cy="936104"/>
          </a:xfrm>
        </p:spPr>
        <p:txBody>
          <a:bodyPr>
            <a:normAutofit fontScale="90000"/>
          </a:bodyPr>
          <a:lstStyle/>
          <a:p>
            <a:pPr lvl="0"/>
            <a:r>
              <a:rPr kumimoji="0" lang="da-DK" sz="3100" b="1" i="1" u="none" strike="noStrike" cap="none" normalizeH="0" baseline="0" dirty="0" smtClean="0">
                <a:ln>
                  <a:noFill/>
                </a:ln>
                <a:solidFill>
                  <a:schemeClr val="tx1"/>
                </a:solidFill>
                <a:effectLst/>
                <a:latin typeface="Georgia" pitchFamily="18" charset="0"/>
                <a:ea typeface="Times New Roman" pitchFamily="18" charset="0"/>
                <a:cs typeface="Times New Roman" pitchFamily="18" charset="0"/>
              </a:rPr>
              <a:t/>
            </a:r>
            <a:br>
              <a:rPr kumimoji="0" lang="da-DK" sz="3100" b="1" i="1" u="none" strike="noStrike" cap="none" normalizeH="0" baseline="0" dirty="0" smtClean="0">
                <a:ln>
                  <a:noFill/>
                </a:ln>
                <a:solidFill>
                  <a:schemeClr val="tx1"/>
                </a:solidFill>
                <a:effectLst/>
                <a:latin typeface="Georgia" pitchFamily="18" charset="0"/>
                <a:ea typeface="Times New Roman" pitchFamily="18" charset="0"/>
                <a:cs typeface="Times New Roman" pitchFamily="18" charset="0"/>
              </a:rPr>
            </a:br>
            <a:r>
              <a:rPr kumimoji="0" lang="da-DK" sz="4000" b="1" u="none" strike="noStrike" cap="none" normalizeH="0" baseline="0" dirty="0" smtClean="0">
                <a:ln>
                  <a:noFill/>
                </a:ln>
                <a:solidFill>
                  <a:schemeClr val="tx1"/>
                </a:solidFill>
                <a:effectLst/>
                <a:ea typeface="Times New Roman" pitchFamily="18" charset="0"/>
                <a:cs typeface="Times New Roman" pitchFamily="18" charset="0"/>
              </a:rPr>
              <a:t>Hvad sker der, når vi gør det ”rigtige”?</a:t>
            </a:r>
            <a:endParaRPr lang="da-DK" dirty="0"/>
          </a:p>
        </p:txBody>
      </p:sp>
      <p:sp>
        <p:nvSpPr>
          <p:cNvPr id="4" name="Content Placeholder 3"/>
          <p:cNvSpPr>
            <a:spLocks noGrp="1"/>
          </p:cNvSpPr>
          <p:nvPr>
            <p:ph idx="1"/>
          </p:nvPr>
        </p:nvSpPr>
        <p:spPr/>
        <p:txBody>
          <a:bodyPr>
            <a:normAutofit/>
          </a:bodyPr>
          <a:lstStyle/>
          <a:p>
            <a:pPr marL="0" indent="0" eaLnBrk="0" fontAlgn="base" hangingPunct="0">
              <a:spcBef>
                <a:spcPct val="0"/>
              </a:spcBef>
              <a:spcAft>
                <a:spcPct val="0"/>
              </a:spcAft>
            </a:pPr>
            <a:endParaRPr kumimoji="0" lang="da-DK" sz="2000" b="0" i="0" u="none" strike="noStrike" cap="none" normalizeH="0" baseline="0" dirty="0" smtClean="0">
              <a:ln>
                <a:noFill/>
              </a:ln>
              <a:solidFill>
                <a:schemeClr val="tx1"/>
              </a:solidFill>
              <a:effectLst/>
              <a:latin typeface="Georgia" pitchFamily="18" charset="0"/>
              <a:ea typeface="Times New Roman" pitchFamily="18" charset="0"/>
              <a:cs typeface="Times New Roman" pitchFamily="18" charset="0"/>
            </a:endParaRPr>
          </a:p>
          <a:p>
            <a:pPr marL="0" indent="0" eaLnBrk="0" fontAlgn="base" hangingPunct="0">
              <a:spcBef>
                <a:spcPct val="0"/>
              </a:spcBef>
              <a:spcAft>
                <a:spcPct val="0"/>
              </a:spcAft>
            </a:pPr>
            <a:r>
              <a:rPr kumimoji="0" lang="da-DK" sz="2000" b="0" i="0" u="none" strike="noStrike" cap="none" normalizeH="0" baseline="0" dirty="0" smtClean="0">
                <a:ln>
                  <a:noFill/>
                </a:ln>
                <a:solidFill>
                  <a:schemeClr val="tx1"/>
                </a:solidFill>
                <a:effectLst/>
                <a:latin typeface="Georgia" pitchFamily="18" charset="0"/>
                <a:ea typeface="Times New Roman" pitchFamily="18" charset="0"/>
                <a:cs typeface="Times New Roman" pitchFamily="18" charset="0"/>
              </a:rPr>
              <a:t> </a:t>
            </a: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Vi reducerer antallet af fejlrekrutteringer, -placeringer og </a:t>
            </a:r>
            <a:r>
              <a:rPr lang="da-DK" sz="2000" dirty="0" smtClean="0">
                <a:ea typeface="Times New Roman" pitchFamily="18" charset="0"/>
                <a:cs typeface="Times New Roman" pitchFamily="18" charset="0"/>
              </a:rPr>
              <a:t>-</a:t>
            </a: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udnævnelser</a:t>
            </a:r>
          </a:p>
          <a:p>
            <a:pPr marL="0" indent="0" eaLnBrk="0" fontAlgn="base" hangingPunct="0">
              <a:spcBef>
                <a:spcPct val="0"/>
              </a:spcBef>
              <a:spcAft>
                <a:spcPct val="0"/>
              </a:spcAft>
            </a:pPr>
            <a:endParaRPr kumimoji="0" lang="da-DK" sz="2000" b="0" i="0" u="none" strike="noStrike" cap="none" normalizeH="0" baseline="0" dirty="0" smtClean="0">
              <a:ln>
                <a:noFill/>
              </a:ln>
              <a:solidFill>
                <a:schemeClr val="tx1"/>
              </a:solidFill>
              <a:effectLst/>
              <a:cs typeface="Arial" pitchFamily="34" charset="0"/>
            </a:endParaRPr>
          </a:p>
          <a:p>
            <a:pPr marL="0" indent="0" eaLnBrk="0" fontAlgn="base" hangingPunct="0">
              <a:spcBef>
                <a:spcPct val="0"/>
              </a:spcBef>
              <a:spcAft>
                <a:spcPct val="0"/>
              </a:spcAft>
            </a:pP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 Medarbejderne præsterer resultater rimelig hurtigt</a:t>
            </a:r>
          </a:p>
          <a:p>
            <a:pPr marL="0" indent="0" eaLnBrk="0" fontAlgn="base" hangingPunct="0">
              <a:spcBef>
                <a:spcPct val="0"/>
              </a:spcBef>
              <a:spcAft>
                <a:spcPct val="0"/>
              </a:spcAft>
            </a:pPr>
            <a:endParaRPr kumimoji="0" lang="da-DK" sz="2000" b="0" i="0" u="none" strike="noStrike" cap="none" normalizeH="0" baseline="0" dirty="0" smtClean="0">
              <a:ln>
                <a:noFill/>
              </a:ln>
              <a:solidFill>
                <a:schemeClr val="tx1"/>
              </a:solidFill>
              <a:effectLst/>
              <a:cs typeface="Arial" pitchFamily="34" charset="0"/>
            </a:endParaRPr>
          </a:p>
          <a:p>
            <a:pPr marL="0" indent="0" eaLnBrk="0" fontAlgn="base" hangingPunct="0">
              <a:spcBef>
                <a:spcPct val="0"/>
              </a:spcBef>
              <a:spcAft>
                <a:spcPct val="0"/>
              </a:spcAft>
            </a:pP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 Vi får hurtigt afkast af de rekrutterings-, udvælgelses-,  oplærings- og</a:t>
            </a:r>
            <a:b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b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   uddannelsesomkostninger vi har på medarbejderne</a:t>
            </a:r>
          </a:p>
          <a:p>
            <a:pPr marL="0" indent="0" eaLnBrk="0" fontAlgn="base" hangingPunct="0">
              <a:spcBef>
                <a:spcPct val="0"/>
              </a:spcBef>
              <a:spcAft>
                <a:spcPct val="0"/>
              </a:spcAft>
            </a:pPr>
            <a:endParaRPr kumimoji="0" lang="da-DK" sz="2000" b="0" i="0" u="none" strike="noStrike" cap="none" normalizeH="0" baseline="0" dirty="0" smtClean="0">
              <a:ln>
                <a:noFill/>
              </a:ln>
              <a:solidFill>
                <a:schemeClr val="tx1"/>
              </a:solidFill>
              <a:effectLst/>
              <a:cs typeface="Arial" pitchFamily="34" charset="0"/>
            </a:endParaRPr>
          </a:p>
          <a:p>
            <a:pPr marL="0" indent="0" eaLnBrk="0" fontAlgn="base" hangingPunct="0">
              <a:spcBef>
                <a:spcPct val="0"/>
              </a:spcBef>
              <a:spcAft>
                <a:spcPct val="0"/>
              </a:spcAft>
            </a:pPr>
            <a:r>
              <a:rPr lang="da-DK" sz="2000" dirty="0" smtClean="0">
                <a:ea typeface="Times New Roman" pitchFamily="18" charset="0"/>
                <a:cs typeface="Times New Roman" pitchFamily="18" charset="0"/>
              </a:rPr>
              <a:t> E</a:t>
            </a:r>
            <a:r>
              <a:rPr kumimoji="0" lang="da-DK" sz="2000" b="0" i="0" u="none" strike="noStrike" cap="none" normalizeH="0" baseline="0" dirty="0" smtClean="0">
                <a:ln>
                  <a:noFill/>
                </a:ln>
                <a:solidFill>
                  <a:schemeClr val="tx1"/>
                </a:solidFill>
                <a:effectLst/>
                <a:ea typeface="Times New Roman" pitchFamily="18" charset="0"/>
                <a:cs typeface="Times New Roman" pitchFamily="18" charset="0"/>
              </a:rPr>
              <a:t>n gruppe eller et team skaber bedre resultater pga. ressource </a:t>
            </a:r>
            <a:r>
              <a:rPr kumimoji="0" lang="da-DK" sz="2000" b="0" i="0" u="none" strike="noStrike" cap="none" normalizeH="0" baseline="0" dirty="0" err="1" smtClean="0">
                <a:ln>
                  <a:noFill/>
                </a:ln>
                <a:solidFill>
                  <a:schemeClr val="tx1"/>
                </a:solidFill>
                <a:effectLst/>
                <a:ea typeface="Times New Roman" pitchFamily="18" charset="0"/>
                <a:cs typeface="Times New Roman" pitchFamily="18" charset="0"/>
              </a:rPr>
              <a:t>tilførelsen</a:t>
            </a:r>
            <a:endParaRPr kumimoji="0" lang="da-DK" sz="2000" b="0" i="0" u="none" strike="noStrike" cap="none" normalizeH="0" baseline="0" dirty="0" smtClean="0">
              <a:ln>
                <a:noFill/>
              </a:ln>
              <a:solidFill>
                <a:schemeClr val="tx1"/>
              </a:solidFill>
              <a:effectLst/>
              <a:cs typeface="Arial" pitchFamily="34" charset="0"/>
            </a:endParaRPr>
          </a:p>
          <a:p>
            <a:endParaRPr lang="da-DK"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652934"/>
          </a:xfrm>
        </p:spPr>
        <p:txBody>
          <a:bodyPr>
            <a:normAutofit fontScale="90000"/>
          </a:bodyPr>
          <a:lstStyle/>
          <a:p>
            <a:r>
              <a:rPr lang="da-DK" sz="3100" b="1" i="1" dirty="0"/>
              <a:t/>
            </a:r>
            <a:br>
              <a:rPr lang="da-DK" sz="3100" b="1" i="1" dirty="0"/>
            </a:br>
            <a:r>
              <a:rPr lang="da-DK" sz="3600" b="1" dirty="0" smtClean="0"/>
              <a:t>Hvad sker der, når vi </a:t>
            </a:r>
            <a:r>
              <a:rPr lang="da-DK" sz="3600" b="1" u="sng" dirty="0" smtClean="0"/>
              <a:t>ikke</a:t>
            </a:r>
            <a:r>
              <a:rPr lang="da-DK" sz="3600" b="1" dirty="0" smtClean="0"/>
              <a:t> gør det ”rigtige”?</a:t>
            </a:r>
            <a:r>
              <a:rPr lang="da-DK" sz="6000" dirty="0" smtClean="0"/>
              <a:t/>
            </a:r>
            <a:br>
              <a:rPr lang="da-DK" sz="6000" dirty="0" smtClean="0"/>
            </a:br>
            <a:endParaRPr lang="da-DK" dirty="0"/>
          </a:p>
        </p:txBody>
      </p:sp>
      <p:sp>
        <p:nvSpPr>
          <p:cNvPr id="3" name="Content Placeholder 2"/>
          <p:cNvSpPr>
            <a:spLocks noGrp="1"/>
          </p:cNvSpPr>
          <p:nvPr>
            <p:ph idx="1"/>
          </p:nvPr>
        </p:nvSpPr>
        <p:spPr/>
        <p:txBody>
          <a:bodyPr>
            <a:normAutofit fontScale="62500" lnSpcReduction="20000"/>
          </a:bodyPr>
          <a:lstStyle/>
          <a:p>
            <a:pPr>
              <a:buNone/>
            </a:pPr>
            <a:endParaRPr lang="da-DK" dirty="0"/>
          </a:p>
          <a:p>
            <a:pPr lvl="0"/>
            <a:r>
              <a:rPr lang="da-DK" dirty="0" smtClean="0"/>
              <a:t>Vi </a:t>
            </a:r>
            <a:r>
              <a:rPr lang="da-DK" dirty="0"/>
              <a:t>øger antallet af fejlrekrutteringer, </a:t>
            </a:r>
            <a:r>
              <a:rPr lang="da-DK" dirty="0" smtClean="0"/>
              <a:t>-placeringer </a:t>
            </a:r>
            <a:r>
              <a:rPr lang="da-DK" dirty="0"/>
              <a:t>og </a:t>
            </a:r>
            <a:r>
              <a:rPr lang="da-DK" dirty="0" smtClean="0"/>
              <a:t>-udnævnelser </a:t>
            </a:r>
            <a:endParaRPr lang="da-DK" dirty="0"/>
          </a:p>
          <a:p>
            <a:pPr lvl="0"/>
            <a:endParaRPr lang="da-DK" dirty="0" smtClean="0"/>
          </a:p>
          <a:p>
            <a:pPr lvl="0"/>
            <a:r>
              <a:rPr lang="da-DK" dirty="0" smtClean="0"/>
              <a:t>Vi </a:t>
            </a:r>
            <a:r>
              <a:rPr lang="da-DK" dirty="0"/>
              <a:t>skal betale rekrutterings-, udvælgelses-, oplærings- og uddannelsesomkostninger 2 gange (eller flere)</a:t>
            </a:r>
          </a:p>
          <a:p>
            <a:pPr lvl="0"/>
            <a:endParaRPr lang="da-DK" dirty="0" smtClean="0"/>
          </a:p>
          <a:p>
            <a:pPr lvl="0"/>
            <a:r>
              <a:rPr lang="da-DK" dirty="0" smtClean="0"/>
              <a:t>Medarbejderne </a:t>
            </a:r>
            <a:r>
              <a:rPr lang="da-DK" dirty="0"/>
              <a:t>præsterer ikke de resultater, som de får løn for</a:t>
            </a:r>
          </a:p>
          <a:p>
            <a:pPr lvl="0"/>
            <a:endParaRPr lang="da-DK" dirty="0" smtClean="0"/>
          </a:p>
          <a:p>
            <a:pPr lvl="0"/>
            <a:r>
              <a:rPr lang="da-DK" dirty="0" smtClean="0"/>
              <a:t>Vi </a:t>
            </a:r>
            <a:r>
              <a:rPr lang="da-DK" dirty="0"/>
              <a:t>får ikke tilstrækkeligt udbytte og afkast af de omkostninger vi har haft på rekruttering, udvælgelse, oplæring og </a:t>
            </a:r>
            <a:r>
              <a:rPr lang="da-DK" dirty="0" smtClean="0"/>
              <a:t>uddannelse</a:t>
            </a:r>
          </a:p>
          <a:p>
            <a:pPr lvl="0"/>
            <a:endParaRPr lang="da-DK" dirty="0"/>
          </a:p>
          <a:p>
            <a:pPr lvl="0"/>
            <a:r>
              <a:rPr lang="da-DK" dirty="0"/>
              <a:t>Der er stor risiko for, at andre gode medarbejdere forsvinder fordi, de ikke ønsker at samarbejde med den fejlrekrutterede eller fejlplacerede</a:t>
            </a:r>
          </a:p>
          <a:p>
            <a:pPr>
              <a:buNone/>
            </a:pPr>
            <a:endParaRPr lang="da-DK"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683568" y="1988840"/>
            <a:ext cx="7416824" cy="316835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b="1" dirty="0" smtClean="0"/>
              <a:t>Der er penge i det !!!!</a:t>
            </a:r>
          </a:p>
          <a:p>
            <a:pPr algn="ctr"/>
            <a:endParaRPr lang="da-DK" sz="3200" b="1" dirty="0" smtClean="0"/>
          </a:p>
          <a:p>
            <a:pPr algn="ctr"/>
            <a:r>
              <a:rPr lang="da-DK" sz="2000" dirty="0" smtClean="0"/>
              <a:t>50 rekrutteringer/omplaceringer om året til en gennemsnitlig månedsløn  på 40.000 kr. vil forsigtigt skønnet give en minimumsgevinst på ca. 4 mio. kr. i forhold til at trække lod og ca. 2 mio. kr. i forhold til et alm. interview med varieret struktur </a:t>
            </a:r>
            <a:endParaRPr lang="da-DK"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da-DK" b="1" dirty="0" smtClean="0"/>
              <a:t>PP giver vækst og </a:t>
            </a:r>
            <a:r>
              <a:rPr lang="da-DK" b="1" dirty="0" err="1" smtClean="0"/>
              <a:t>bundlinie</a:t>
            </a:r>
            <a:endParaRPr lang="da-DK" b="1" dirty="0"/>
          </a:p>
        </p:txBody>
      </p:sp>
      <p:graphicFrame>
        <p:nvGraphicFramePr>
          <p:cNvPr id="5" name="Table 4"/>
          <p:cNvGraphicFramePr>
            <a:graphicFrameLocks noGrp="1"/>
          </p:cNvGraphicFramePr>
          <p:nvPr/>
        </p:nvGraphicFramePr>
        <p:xfrm>
          <a:off x="1187624" y="2132856"/>
          <a:ext cx="6768753" cy="3273607"/>
        </p:xfrm>
        <a:graphic>
          <a:graphicData uri="http://schemas.openxmlformats.org/drawingml/2006/table">
            <a:tbl>
              <a:tblPr/>
              <a:tblGrid>
                <a:gridCol w="1530575"/>
                <a:gridCol w="1540081"/>
                <a:gridCol w="1544835"/>
                <a:gridCol w="2153262"/>
              </a:tblGrid>
              <a:tr h="668576">
                <a:tc>
                  <a:txBody>
                    <a:bodyPr/>
                    <a:lstStyle/>
                    <a:p>
                      <a:pPr algn="ctr">
                        <a:spcAft>
                          <a:spcPts val="0"/>
                        </a:spcAft>
                      </a:pPr>
                      <a:endParaRPr lang="da-DK" sz="1200" b="1" dirty="0">
                        <a:latin typeface="Georgi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b="1" dirty="0">
                          <a:latin typeface="Georgia"/>
                          <a:ea typeface="Times New Roman"/>
                          <a:cs typeface="Times New Roman"/>
                        </a:rPr>
                        <a:t>Astrologi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b="1" dirty="0">
                          <a:latin typeface="Georgia"/>
                          <a:ea typeface="Times New Roman"/>
                          <a:cs typeface="Times New Roman"/>
                        </a:rPr>
                        <a:t>Klassisk jobinterview (varierende struktur)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b="1" dirty="0" err="1">
                          <a:latin typeface="Georgia"/>
                          <a:ea typeface="Times New Roman"/>
                          <a:cs typeface="Times New Roman"/>
                        </a:rPr>
                        <a:t>IK-test</a:t>
                      </a:r>
                      <a:r>
                        <a:rPr lang="da-DK" sz="1200" b="1" dirty="0">
                          <a:latin typeface="Georgia"/>
                          <a:ea typeface="Times New Roman"/>
                          <a:cs typeface="Times New Roman"/>
                        </a:rPr>
                        <a:t> +</a:t>
                      </a:r>
                    </a:p>
                    <a:p>
                      <a:pPr algn="ctr">
                        <a:spcAft>
                          <a:spcPts val="0"/>
                        </a:spcAft>
                      </a:pPr>
                      <a:r>
                        <a:rPr lang="da-DK" sz="1200" b="1" dirty="0">
                          <a:latin typeface="Georgia"/>
                          <a:ea typeface="Times New Roman"/>
                          <a:cs typeface="Times New Roman"/>
                        </a:rPr>
                        <a:t>Personlighedstest +</a:t>
                      </a:r>
                    </a:p>
                    <a:p>
                      <a:pPr algn="ctr">
                        <a:spcAft>
                          <a:spcPts val="0"/>
                        </a:spcAft>
                      </a:pPr>
                      <a:r>
                        <a:rPr lang="da-DK" sz="1200" b="1" dirty="0">
                          <a:latin typeface="Georgia"/>
                          <a:ea typeface="Times New Roman"/>
                          <a:cs typeface="Times New Roman"/>
                        </a:rPr>
                        <a:t>Struktureret interview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6635">
                <a:tc>
                  <a:txBody>
                    <a:bodyPr/>
                    <a:lstStyle/>
                    <a:p>
                      <a:pPr>
                        <a:spcAft>
                          <a:spcPts val="0"/>
                        </a:spcAft>
                      </a:pPr>
                      <a:endParaRPr lang="da-DK" sz="1200" b="1" dirty="0">
                        <a:latin typeface="Georgia"/>
                        <a:ea typeface="Times New Roman"/>
                        <a:cs typeface="Times New Roman"/>
                      </a:endParaRPr>
                    </a:p>
                    <a:p>
                      <a:pPr>
                        <a:spcAft>
                          <a:spcPts val="0"/>
                        </a:spcAft>
                      </a:pPr>
                      <a:r>
                        <a:rPr lang="da-DK" sz="1200" b="1" dirty="0" err="1">
                          <a:latin typeface="Georgia"/>
                          <a:ea typeface="Times New Roman"/>
                          <a:cs typeface="Times New Roman"/>
                        </a:rPr>
                        <a:t>Prædiktiv</a:t>
                      </a:r>
                      <a:r>
                        <a:rPr lang="da-DK" sz="1200" b="1" dirty="0">
                          <a:latin typeface="Georgia"/>
                          <a:ea typeface="Times New Roman"/>
                          <a:cs typeface="Times New Roman"/>
                        </a:rPr>
                        <a:t> validitet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a-DK" sz="1200" dirty="0">
                        <a:latin typeface="Georgia"/>
                        <a:ea typeface="Times New Roman"/>
                        <a:cs typeface="Times New Roman"/>
                      </a:endParaRPr>
                    </a:p>
                    <a:p>
                      <a:pPr algn="ctr">
                        <a:spcAft>
                          <a:spcPts val="0"/>
                        </a:spcAft>
                      </a:pPr>
                      <a:r>
                        <a:rPr lang="da-DK" sz="1200" dirty="0">
                          <a:latin typeface="Georgia"/>
                          <a:ea typeface="Times New Roman"/>
                          <a:cs typeface="Times New Roman"/>
                        </a:rPr>
                        <a:t>0,0</a:t>
                      </a:r>
                    </a:p>
                    <a:p>
                      <a:pPr algn="ctr">
                        <a:spcAft>
                          <a:spcPts val="0"/>
                        </a:spcAft>
                      </a:pPr>
                      <a:r>
                        <a:rPr lang="da-DK" sz="1200" dirty="0">
                          <a:latin typeface="Georgia"/>
                          <a:ea typeface="Times New Roman"/>
                          <a:cs typeface="Times New Roman"/>
                        </a:rPr>
                        <a:t>= lodtrækning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a-DK" sz="1200" dirty="0">
                        <a:latin typeface="Georgia"/>
                        <a:ea typeface="Times New Roman"/>
                        <a:cs typeface="Times New Roman"/>
                      </a:endParaRPr>
                    </a:p>
                    <a:p>
                      <a:pPr algn="ctr">
                        <a:spcAft>
                          <a:spcPts val="0"/>
                        </a:spcAft>
                      </a:pPr>
                      <a:r>
                        <a:rPr lang="da-DK" sz="1200" dirty="0">
                          <a:latin typeface="Georgia"/>
                          <a:ea typeface="Times New Roman"/>
                          <a:cs typeface="Times New Roman"/>
                        </a:rPr>
                        <a:t>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a-DK" sz="1200" dirty="0">
                        <a:latin typeface="Georgia"/>
                        <a:ea typeface="Times New Roman"/>
                        <a:cs typeface="Times New Roman"/>
                      </a:endParaRPr>
                    </a:p>
                    <a:p>
                      <a:pPr algn="ctr">
                        <a:spcAft>
                          <a:spcPts val="0"/>
                        </a:spcAft>
                      </a:pPr>
                      <a:r>
                        <a:rPr lang="da-DK" sz="1200" dirty="0">
                          <a:latin typeface="Georgia"/>
                          <a:ea typeface="Times New Roman"/>
                          <a:cs typeface="Times New Roman"/>
                        </a:rPr>
                        <a:t>0,6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7726">
                <a:tc>
                  <a:txBody>
                    <a:bodyPr/>
                    <a:lstStyle/>
                    <a:p>
                      <a:pPr>
                        <a:spcAft>
                          <a:spcPts val="0"/>
                        </a:spcAft>
                      </a:pPr>
                      <a:endParaRPr lang="da-DK" sz="1200" b="1" dirty="0">
                        <a:latin typeface="Georgia"/>
                        <a:ea typeface="Times New Roman"/>
                        <a:cs typeface="Times New Roman"/>
                      </a:endParaRPr>
                    </a:p>
                    <a:p>
                      <a:pPr>
                        <a:spcAft>
                          <a:spcPts val="0"/>
                        </a:spcAft>
                      </a:pPr>
                      <a:r>
                        <a:rPr lang="da-DK" sz="1200" b="1" dirty="0" smtClean="0">
                          <a:latin typeface="Georgia"/>
                          <a:ea typeface="Times New Roman"/>
                          <a:cs typeface="Times New Roman"/>
                        </a:rPr>
                        <a:t>Præstations</a:t>
                      </a:r>
                    </a:p>
                    <a:p>
                      <a:pPr>
                        <a:spcAft>
                          <a:spcPts val="0"/>
                        </a:spcAft>
                      </a:pPr>
                      <a:r>
                        <a:rPr lang="da-DK" sz="1200" b="1" dirty="0" smtClean="0">
                          <a:latin typeface="Georgia"/>
                          <a:ea typeface="Times New Roman"/>
                          <a:cs typeface="Times New Roman"/>
                        </a:rPr>
                        <a:t>niveau</a:t>
                      </a:r>
                      <a:endParaRPr lang="da-DK" sz="1200" b="1" dirty="0">
                        <a:latin typeface="Georgi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dirty="0" smtClean="0">
                          <a:latin typeface="Georgia"/>
                          <a:ea typeface="Times New Roman"/>
                          <a:cs typeface="Times New Roman"/>
                        </a:rPr>
                        <a:t>Gnsn</a:t>
                      </a:r>
                      <a:r>
                        <a:rPr lang="da-DK" sz="1200" dirty="0">
                          <a:latin typeface="Georgia"/>
                          <a:ea typeface="Times New Roman"/>
                          <a:cs typeface="Times New Roman"/>
                        </a:rPr>
                        <a:t>. af alle 100 %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dirty="0" smtClean="0">
                          <a:latin typeface="Georgia"/>
                          <a:ea typeface="Times New Roman"/>
                          <a:cs typeface="Times New Roman"/>
                        </a:rPr>
                        <a:t>Gnsn</a:t>
                      </a:r>
                      <a:r>
                        <a:rPr lang="da-DK" sz="1200" dirty="0">
                          <a:latin typeface="Georgia"/>
                          <a:ea typeface="Times New Roman"/>
                          <a:cs typeface="Times New Roman"/>
                        </a:rPr>
                        <a:t>. af de bedste 75-80 </a:t>
                      </a:r>
                      <a:r>
                        <a:rPr lang="da-DK" sz="1200" dirty="0" smtClean="0">
                          <a:latin typeface="Georgia"/>
                          <a:ea typeface="Times New Roman"/>
                          <a:cs typeface="Times New Roman"/>
                        </a:rPr>
                        <a:t>% af de  tilfældigt </a:t>
                      </a:r>
                      <a:r>
                        <a:rPr lang="da-DK" sz="1200" dirty="0">
                          <a:latin typeface="Georgia"/>
                          <a:ea typeface="Times New Roman"/>
                          <a:cs typeface="Times New Roman"/>
                        </a:rPr>
                        <a:t>udvalgte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dirty="0" smtClean="0">
                          <a:latin typeface="Georgia"/>
                          <a:ea typeface="Times New Roman"/>
                          <a:cs typeface="Times New Roman"/>
                        </a:rPr>
                        <a:t>Gnsn</a:t>
                      </a:r>
                      <a:r>
                        <a:rPr lang="da-DK" sz="1200" dirty="0">
                          <a:latin typeface="Georgia"/>
                          <a:ea typeface="Times New Roman"/>
                          <a:cs typeface="Times New Roman"/>
                        </a:rPr>
                        <a:t>. af de bedste 50 % af de tilfældig udvalgte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7726">
                <a:tc>
                  <a:txBody>
                    <a:bodyPr/>
                    <a:lstStyle/>
                    <a:p>
                      <a:pPr>
                        <a:spcAft>
                          <a:spcPts val="0"/>
                        </a:spcAft>
                      </a:pPr>
                      <a:r>
                        <a:rPr lang="da-DK" sz="1200" b="1" dirty="0">
                          <a:latin typeface="Georgia"/>
                          <a:ea typeface="Times New Roman"/>
                          <a:cs typeface="Times New Roman"/>
                        </a:rPr>
                        <a:t>Månedlig gevinst</a:t>
                      </a:r>
                    </a:p>
                    <a:p>
                      <a:pPr>
                        <a:spcAft>
                          <a:spcPts val="0"/>
                        </a:spcAft>
                      </a:pPr>
                      <a:r>
                        <a:rPr lang="da-DK" sz="1200" b="1" dirty="0" smtClean="0">
                          <a:latin typeface="Georgia"/>
                          <a:ea typeface="Times New Roman"/>
                          <a:cs typeface="Times New Roman"/>
                        </a:rPr>
                        <a:t>per </a:t>
                      </a:r>
                      <a:r>
                        <a:rPr lang="da-DK" sz="1200" b="1" dirty="0">
                          <a:latin typeface="Georgia"/>
                          <a:ea typeface="Times New Roman"/>
                          <a:cs typeface="Times New Roman"/>
                        </a:rPr>
                        <a:t>ny medarbejder </a:t>
                      </a:r>
                    </a:p>
                    <a:p>
                      <a:pPr>
                        <a:spcAft>
                          <a:spcPts val="0"/>
                        </a:spcAft>
                      </a:pPr>
                      <a:r>
                        <a:rPr lang="da-DK" sz="1200" b="1" dirty="0">
                          <a:latin typeface="Georgia"/>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a-DK" sz="1200" dirty="0">
                        <a:latin typeface="Georgia"/>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b="1" dirty="0" smtClean="0">
                          <a:latin typeface="Georgia"/>
                          <a:ea typeface="Times New Roman"/>
                          <a:cs typeface="Times New Roman"/>
                        </a:rPr>
                        <a:t>Mindst </a:t>
                      </a:r>
                      <a:r>
                        <a:rPr lang="da-DK" sz="1200" b="1" dirty="0">
                          <a:latin typeface="Georgia"/>
                          <a:ea typeface="Times New Roman"/>
                          <a:cs typeface="Times New Roman"/>
                        </a:rPr>
                        <a:t>4.000</a:t>
                      </a:r>
                      <a:r>
                        <a:rPr lang="da-DK" sz="1200" dirty="0">
                          <a:latin typeface="Georgia"/>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a-DK" sz="1200" b="1" dirty="0" smtClean="0">
                          <a:latin typeface="Georgia"/>
                          <a:ea typeface="Times New Roman"/>
                          <a:cs typeface="Times New Roman"/>
                        </a:rPr>
                        <a:t>Mindst </a:t>
                      </a:r>
                      <a:r>
                        <a:rPr lang="da-DK" sz="1200" b="1" dirty="0">
                          <a:latin typeface="Georgia"/>
                          <a:ea typeface="Times New Roman"/>
                          <a:cs typeface="Times New Roman"/>
                        </a:rPr>
                        <a:t>7.500 kr.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971600" y="1556792"/>
            <a:ext cx="4320480" cy="369332"/>
          </a:xfrm>
          <a:prstGeom prst="rect">
            <a:avLst/>
          </a:prstGeom>
          <a:noFill/>
        </p:spPr>
        <p:txBody>
          <a:bodyPr wrap="square" rtlCol="0">
            <a:spAutoFit/>
          </a:bodyPr>
          <a:lstStyle/>
          <a:p>
            <a:r>
              <a:rPr lang="da-DK" dirty="0" smtClean="0"/>
              <a:t>Opsummering af pjecens regneeksempel: </a:t>
            </a:r>
            <a:endParaRPr lang="da-DK" dirty="0"/>
          </a:p>
        </p:txBody>
      </p:sp>
      <p:sp>
        <p:nvSpPr>
          <p:cNvPr id="8" name="TextBox 7"/>
          <p:cNvSpPr txBox="1"/>
          <p:nvPr/>
        </p:nvSpPr>
        <p:spPr>
          <a:xfrm>
            <a:off x="1043608" y="5661248"/>
            <a:ext cx="6214330" cy="369332"/>
          </a:xfrm>
          <a:prstGeom prst="rect">
            <a:avLst/>
          </a:prstGeom>
          <a:noFill/>
        </p:spPr>
        <p:txBody>
          <a:bodyPr wrap="none" rtlCol="0">
            <a:spAutoFit/>
          </a:bodyPr>
          <a:lstStyle/>
          <a:p>
            <a:r>
              <a:rPr lang="da-DK" dirty="0" smtClean="0"/>
              <a:t>Heri er ikke indregnet besparelserne ved færre fejlrekrutteringer</a:t>
            </a:r>
            <a:endParaRPr lang="da-DK"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490066"/>
          </a:xfrm>
        </p:spPr>
        <p:txBody>
          <a:bodyPr>
            <a:normAutofit fontScale="90000"/>
          </a:bodyPr>
          <a:lstStyle/>
          <a:p>
            <a:r>
              <a:rPr lang="en-US" dirty="0" smtClean="0"/>
              <a:t>Tal manipulation</a:t>
            </a:r>
            <a:endParaRPr lang="en-US" dirty="0"/>
          </a:p>
        </p:txBody>
      </p:sp>
      <p:graphicFrame>
        <p:nvGraphicFramePr>
          <p:cNvPr id="4" name="Content Placeholder 3"/>
          <p:cNvGraphicFramePr>
            <a:graphicFrameLocks noGrp="1"/>
          </p:cNvGraphicFramePr>
          <p:nvPr>
            <p:ph idx="1"/>
          </p:nvPr>
        </p:nvGraphicFramePr>
        <p:xfrm>
          <a:off x="457200" y="980728"/>
          <a:ext cx="8229600" cy="5145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r>
              <a:rPr lang="da-DK" dirty="0" smtClean="0"/>
              <a:t>VPP Værdien af professionel personvurdering Peter Hartmann, ph.d.</a:t>
            </a:r>
            <a:endParaRPr lang="da-DK"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490066"/>
          </a:xfrm>
        </p:spPr>
        <p:txBody>
          <a:bodyPr>
            <a:normAutofit fontScale="90000"/>
          </a:bodyPr>
          <a:lstStyle/>
          <a:p>
            <a:r>
              <a:rPr lang="da-DK" dirty="0" smtClean="0"/>
              <a:t>Forklaringer til fodnoter</a:t>
            </a:r>
            <a:endParaRPr lang="da-DK" dirty="0"/>
          </a:p>
        </p:txBody>
      </p:sp>
      <p:sp>
        <p:nvSpPr>
          <p:cNvPr id="3" name="Content Placeholder 2"/>
          <p:cNvSpPr>
            <a:spLocks noGrp="1"/>
          </p:cNvSpPr>
          <p:nvPr>
            <p:ph idx="1"/>
          </p:nvPr>
        </p:nvSpPr>
        <p:spPr>
          <a:xfrm>
            <a:off x="539552" y="1196752"/>
            <a:ext cx="8229600" cy="5073427"/>
          </a:xfrm>
        </p:spPr>
        <p:txBody>
          <a:bodyPr>
            <a:normAutofit fontScale="92500" lnSpcReduction="20000"/>
          </a:bodyPr>
          <a:lstStyle/>
          <a:p>
            <a:pPr>
              <a:buNone/>
            </a:pPr>
            <a:r>
              <a:rPr lang="da-DK" sz="1400" dirty="0" smtClean="0">
                <a:latin typeface="Verdana" pitchFamily="34" charset="0"/>
              </a:rPr>
              <a:t>a) Klassisk interview som ofte anvendes ligger typisk mellem 0,2-0,4 afhængig af beregningerne og hvor struktureret det er. ”Guld standarden” er diverse </a:t>
            </a:r>
            <a:r>
              <a:rPr lang="da-DK" sz="1400" dirty="0" err="1" smtClean="0">
                <a:latin typeface="Verdana" pitchFamily="34" charset="0"/>
              </a:rPr>
              <a:t>assessment</a:t>
            </a:r>
            <a:r>
              <a:rPr lang="da-DK" sz="1400" dirty="0" smtClean="0">
                <a:latin typeface="Verdana" pitchFamily="34" charset="0"/>
              </a:rPr>
              <a:t> </a:t>
            </a:r>
            <a:r>
              <a:rPr lang="da-DK" sz="1400" dirty="0" err="1" smtClean="0">
                <a:latin typeface="Verdana" pitchFamily="34" charset="0"/>
              </a:rPr>
              <a:t>tools</a:t>
            </a:r>
            <a:r>
              <a:rPr lang="da-DK" sz="1400" dirty="0" smtClean="0">
                <a:latin typeface="Verdana" pitchFamily="34" charset="0"/>
              </a:rPr>
              <a:t> og struktureret interview.</a:t>
            </a:r>
          </a:p>
          <a:p>
            <a:pPr>
              <a:buNone/>
            </a:pPr>
            <a:r>
              <a:rPr lang="da-DK" sz="1400" dirty="0" smtClean="0">
                <a:latin typeface="Verdana" pitchFamily="34" charset="0"/>
              </a:rPr>
              <a:t>b) De viste korrelationskoefficienter er ”runde tal” for hvad man kan forvente. Her er valgt 0,3 for interview (afhænger af hvor struktureret). 0,6 er valgt og baseret på de tre metoder, og taget højde for overlap mellem metode og </a:t>
            </a:r>
            <a:r>
              <a:rPr lang="da-DK" sz="1400" dirty="0" err="1" smtClean="0">
                <a:latin typeface="Verdana" pitchFamily="34" charset="0"/>
              </a:rPr>
              <a:t>construct</a:t>
            </a:r>
            <a:r>
              <a:rPr lang="da-DK" sz="1400" dirty="0" smtClean="0">
                <a:latin typeface="Verdana" pitchFamily="34" charset="0"/>
              </a:rPr>
              <a:t> (f.eks. Schmidt &amp; Hunter, 1998). </a:t>
            </a:r>
          </a:p>
          <a:p>
            <a:pPr>
              <a:buNone/>
            </a:pPr>
            <a:r>
              <a:rPr lang="da-DK" sz="1400" dirty="0" smtClean="0">
                <a:latin typeface="Verdana" pitchFamily="34" charset="0"/>
              </a:rPr>
              <a:t>c) Tabel opslag i Jensen (1980) efter Brown &amp; </a:t>
            </a:r>
            <a:r>
              <a:rPr lang="da-DK" sz="1400" dirty="0" err="1" smtClean="0">
                <a:latin typeface="Verdana" pitchFamily="34" charset="0"/>
              </a:rPr>
              <a:t>Ghiselli</a:t>
            </a:r>
            <a:r>
              <a:rPr lang="da-DK" sz="1400" dirty="0" smtClean="0">
                <a:latin typeface="Verdana" pitchFamily="34" charset="0"/>
              </a:rPr>
              <a:t> (1953). Formlen er dog </a:t>
            </a:r>
            <a:r>
              <a:rPr lang="da-DK" sz="1400" dirty="0" err="1" smtClean="0">
                <a:latin typeface="Verdana" pitchFamily="34" charset="0"/>
              </a:rPr>
              <a:t>r</a:t>
            </a:r>
            <a:r>
              <a:rPr lang="da-DK" sz="1400" baseline="-25000" dirty="0" err="1" smtClean="0">
                <a:latin typeface="Verdana" pitchFamily="34" charset="0"/>
              </a:rPr>
              <a:t>xy</a:t>
            </a:r>
            <a:r>
              <a:rPr lang="da-DK" sz="1400" dirty="0" smtClean="0">
                <a:latin typeface="Verdana" pitchFamily="34" charset="0"/>
              </a:rPr>
              <a:t> * (</a:t>
            </a:r>
            <a:r>
              <a:rPr lang="el-GR" sz="1400" dirty="0" smtClean="0">
                <a:latin typeface="Verdana" pitchFamily="34" charset="0"/>
              </a:rPr>
              <a:t>Φ</a:t>
            </a:r>
            <a:r>
              <a:rPr lang="da-DK" sz="1400" dirty="0" smtClean="0">
                <a:latin typeface="Verdana" pitchFamily="34" charset="0"/>
              </a:rPr>
              <a:t>/p) hvor “p” er selektionsratioen af kandidater (her antager vi vilkårligt 1 ud af 4) og ”</a:t>
            </a:r>
            <a:r>
              <a:rPr lang="el-GR" sz="1400" dirty="0" smtClean="0">
                <a:latin typeface="Verdana" pitchFamily="34" charset="0"/>
              </a:rPr>
              <a:t>Φ</a:t>
            </a:r>
            <a:r>
              <a:rPr lang="da-DK" sz="1400" dirty="0" smtClean="0">
                <a:latin typeface="Verdana" pitchFamily="34" charset="0"/>
              </a:rPr>
              <a:t>” er højden på normalfordelingskurven ved z scoren svarende til “p”. ”</a:t>
            </a:r>
            <a:r>
              <a:rPr lang="da-DK" sz="1400" dirty="0" err="1" smtClean="0">
                <a:latin typeface="Verdana" pitchFamily="34" charset="0"/>
              </a:rPr>
              <a:t>r</a:t>
            </a:r>
            <a:r>
              <a:rPr lang="da-DK" sz="1400" baseline="-25000" dirty="0" err="1" smtClean="0">
                <a:latin typeface="Verdana" pitchFamily="34" charset="0"/>
              </a:rPr>
              <a:t>xy</a:t>
            </a:r>
            <a:r>
              <a:rPr lang="da-DK" sz="1400" dirty="0" smtClean="0">
                <a:latin typeface="Verdana" pitchFamily="34" charset="0"/>
              </a:rPr>
              <a:t>” er korrelationen mellem ”</a:t>
            </a:r>
            <a:r>
              <a:rPr lang="da-DK" sz="1400" dirty="0" err="1" smtClean="0">
                <a:latin typeface="Verdana" pitchFamily="34" charset="0"/>
              </a:rPr>
              <a:t>selektor</a:t>
            </a:r>
            <a:r>
              <a:rPr lang="da-DK" sz="1400" dirty="0" smtClean="0">
                <a:latin typeface="Verdana" pitchFamily="34" charset="0"/>
              </a:rPr>
              <a:t>” og kriteriet (så 0,3 el. 0,6). Så for p=0,25 er z=0,6745 og </a:t>
            </a:r>
            <a:r>
              <a:rPr lang="el-GR" sz="1400" dirty="0" smtClean="0">
                <a:latin typeface="Verdana" pitchFamily="34" charset="0"/>
              </a:rPr>
              <a:t>Φ</a:t>
            </a:r>
            <a:r>
              <a:rPr lang="da-DK" sz="1400" dirty="0" smtClean="0">
                <a:latin typeface="Verdana" pitchFamily="34" charset="0"/>
              </a:rPr>
              <a:t>=0,3178, hvilket giver et resultatet på 0,3813 og 0,7627. Her antager vi dels at vi konsistent udvælger ”oppefra og ned” baseret på deres performance ud fra disse vurderingsmetoder (hvem klarede sig samlet set bedst), samt 2) at det drejer sig om konsistent brug af vurderingsmetoden for mange kandidater, så det præsenterede gennemsnittet er hvad vi vil bevæge os mod over tid, og ikke nødvendigvis hvad gennemsnittet er for en specifik udvalgt kandidat.</a:t>
            </a:r>
          </a:p>
          <a:p>
            <a:pPr>
              <a:buNone/>
            </a:pPr>
            <a:r>
              <a:rPr lang="da-DK" sz="1400" dirty="0" smtClean="0">
                <a:latin typeface="Verdana" pitchFamily="34" charset="0"/>
              </a:rPr>
              <a:t>d) En z score svarende til +0,4 og +0,75 omregnet til </a:t>
            </a:r>
            <a:r>
              <a:rPr lang="da-DK" sz="1400" dirty="0" err="1" smtClean="0">
                <a:latin typeface="Verdana" pitchFamily="34" charset="0"/>
              </a:rPr>
              <a:t>percentil</a:t>
            </a:r>
            <a:r>
              <a:rPr lang="da-DK" sz="1400" dirty="0" smtClean="0">
                <a:latin typeface="Verdana" pitchFamily="34" charset="0"/>
              </a:rPr>
              <a:t> af normalfordelingskurven svarer til 65,54% &amp; 77,34%, hvilket jo er lig med </a:t>
            </a:r>
            <a:r>
              <a:rPr lang="da-DK" sz="1400" dirty="0" err="1" smtClean="0">
                <a:latin typeface="Verdana" pitchFamily="34" charset="0"/>
              </a:rPr>
              <a:t>percentilen</a:t>
            </a:r>
            <a:r>
              <a:rPr lang="da-DK" sz="1400" dirty="0" smtClean="0">
                <a:latin typeface="Verdana" pitchFamily="34" charset="0"/>
              </a:rPr>
              <a:t> for tilfældig udvalgte.</a:t>
            </a:r>
          </a:p>
          <a:p>
            <a:pPr>
              <a:buNone/>
            </a:pPr>
            <a:r>
              <a:rPr lang="da-DK" sz="1400" dirty="0" smtClean="0">
                <a:latin typeface="Verdana" pitchFamily="34" charset="0"/>
              </a:rPr>
              <a:t>e) Formlen </a:t>
            </a:r>
            <a:r>
              <a:rPr lang="da-DK" sz="1400" dirty="0" err="1" smtClean="0">
                <a:latin typeface="Verdana" pitchFamily="34" charset="0"/>
              </a:rPr>
              <a:t>r</a:t>
            </a:r>
            <a:r>
              <a:rPr lang="da-DK" sz="1400" baseline="-25000" dirty="0" err="1" smtClean="0">
                <a:latin typeface="Verdana" pitchFamily="34" charset="0"/>
              </a:rPr>
              <a:t>xy</a:t>
            </a:r>
            <a:r>
              <a:rPr lang="da-DK" sz="1400" dirty="0" smtClean="0">
                <a:latin typeface="Verdana" pitchFamily="34" charset="0"/>
              </a:rPr>
              <a:t> * (</a:t>
            </a:r>
            <a:r>
              <a:rPr lang="el-GR" sz="1400" dirty="0" smtClean="0">
                <a:latin typeface="Verdana" pitchFamily="34" charset="0"/>
              </a:rPr>
              <a:t>Φ</a:t>
            </a:r>
            <a:r>
              <a:rPr lang="da-DK" sz="1400" dirty="0" smtClean="0">
                <a:latin typeface="Verdana" pitchFamily="34" charset="0"/>
              </a:rPr>
              <a:t>/p) anvendt ”bagvendt”, men hvor </a:t>
            </a:r>
            <a:r>
              <a:rPr lang="da-DK" sz="1400" dirty="0" err="1" smtClean="0">
                <a:latin typeface="Verdana" pitchFamily="34" charset="0"/>
              </a:rPr>
              <a:t>r</a:t>
            </a:r>
            <a:r>
              <a:rPr lang="da-DK" sz="1400" baseline="-25000" dirty="0" err="1" smtClean="0">
                <a:latin typeface="Verdana" pitchFamily="34" charset="0"/>
              </a:rPr>
              <a:t>xy</a:t>
            </a:r>
            <a:r>
              <a:rPr lang="da-DK" sz="1400" baseline="-25000" dirty="0" smtClean="0">
                <a:latin typeface="Verdana" pitchFamily="34" charset="0"/>
              </a:rPr>
              <a:t> </a:t>
            </a:r>
            <a:r>
              <a:rPr lang="da-DK" sz="1400" dirty="0" smtClean="0">
                <a:latin typeface="Verdana" pitchFamily="34" charset="0"/>
              </a:rPr>
              <a:t>er 1 da vi jo her antager at vi udvælger dem som allerede er i jobbet og performer. Dette svarer så til en p værdi på ca. 0,77-0,78 og 0,52-0,53; altså de 77-78% &amp; 52-53% objektivt bedste (her antager vi naturligvis at vi kan se dette, f.eks. Ved at have haft dem ansat i længere tid) af de mulige kandidater eller af de ansatte kandidater ved brug af tilfældig udvælgelse.</a:t>
            </a:r>
          </a:p>
          <a:p>
            <a:pPr>
              <a:buNone/>
            </a:pPr>
            <a:r>
              <a:rPr lang="da-DK" sz="1400" dirty="0" smtClean="0">
                <a:latin typeface="Verdana" pitchFamily="34" charset="0"/>
              </a:rPr>
              <a:t>f) Månedslønnen på 40000 og standard afvigelsen på 10000 er vilkårlige runde tal. Man kan anvende interne tal, eller sammenligne med f.eks. Job </a:t>
            </a:r>
            <a:r>
              <a:rPr lang="da-DK" sz="1400" dirty="0" err="1" smtClean="0">
                <a:latin typeface="Verdana" pitchFamily="34" charset="0"/>
              </a:rPr>
              <a:t>Index</a:t>
            </a:r>
            <a:r>
              <a:rPr lang="da-DK" sz="1400" dirty="0" smtClean="0">
                <a:latin typeface="Verdana" pitchFamily="34" charset="0"/>
              </a:rPr>
              <a:t>. Amerikanske studier indikerer at SD typisk er 20-40% af gennemsnitslønnen (så her mellem 8-16K). Beregningen er så et multiplikationsøvelse, hvor SD (10000) ganges med tilvækst i gennemsnit (0,4 eller 0,75), som så igen kan ganges med antallet af stillinger. Her antager vi så er performance og værdi i løn er 1:1. Man kunne dog forestille sig at forholdet er anderledes. Den </a:t>
            </a:r>
            <a:r>
              <a:rPr lang="da-DK" sz="1400" dirty="0" err="1" smtClean="0">
                <a:latin typeface="Verdana" pitchFamily="34" charset="0"/>
              </a:rPr>
              <a:t>konkrette</a:t>
            </a:r>
            <a:r>
              <a:rPr lang="da-DK" sz="1400" dirty="0" smtClean="0">
                <a:latin typeface="Verdana" pitchFamily="34" charset="0"/>
              </a:rPr>
              <a:t> værdi skal så tage højde for omkostningerne ved vurderingsmetoderne.</a:t>
            </a:r>
            <a:endParaRPr lang="da-DK" sz="1400" dirty="0">
              <a:latin typeface="Verdana" pitchFamily="34" charset="0"/>
            </a:endParaRPr>
          </a:p>
        </p:txBody>
      </p:sp>
      <p:sp>
        <p:nvSpPr>
          <p:cNvPr id="4" name="Footer Placeholder 3"/>
          <p:cNvSpPr>
            <a:spLocks noGrp="1"/>
          </p:cNvSpPr>
          <p:nvPr>
            <p:ph type="ftr" sz="quarter" idx="11"/>
          </p:nvPr>
        </p:nvSpPr>
        <p:spPr/>
        <p:txBody>
          <a:bodyPr/>
          <a:lstStyle/>
          <a:p>
            <a:r>
              <a:rPr lang="da-DK" dirty="0" smtClean="0"/>
              <a:t>VPP Værdien af professionel personvurdering Peter Hartmann, ph.d.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576064"/>
          </a:xfrm>
        </p:spPr>
        <p:txBody>
          <a:bodyPr>
            <a:normAutofit fontScale="90000"/>
          </a:bodyPr>
          <a:lstStyle/>
          <a:p>
            <a:r>
              <a:rPr lang="da-DK" dirty="0" smtClean="0"/>
              <a:t>Indhold</a:t>
            </a:r>
            <a:endParaRPr lang="da-DK" dirty="0"/>
          </a:p>
        </p:txBody>
      </p:sp>
      <p:sp>
        <p:nvSpPr>
          <p:cNvPr id="4" name="Content Placeholder 3"/>
          <p:cNvSpPr>
            <a:spLocks noGrp="1"/>
          </p:cNvSpPr>
          <p:nvPr>
            <p:ph idx="1"/>
          </p:nvPr>
        </p:nvSpPr>
        <p:spPr>
          <a:xfrm>
            <a:off x="1475656" y="1340768"/>
            <a:ext cx="6336704" cy="4536504"/>
          </a:xfrm>
        </p:spPr>
        <p:txBody>
          <a:bodyPr>
            <a:noAutofit/>
          </a:bodyPr>
          <a:lstStyle/>
          <a:p>
            <a:pPr>
              <a:buNone/>
            </a:pPr>
            <a:endParaRPr lang="da-DK" sz="1400" b="1" dirty="0" smtClean="0"/>
          </a:p>
          <a:p>
            <a:pPr>
              <a:buNone/>
            </a:pPr>
            <a:r>
              <a:rPr lang="da-DK" sz="2000" b="1" dirty="0" smtClean="0"/>
              <a:t>Hovedkonklusion  </a:t>
            </a:r>
          </a:p>
          <a:p>
            <a:pPr>
              <a:buNone/>
            </a:pPr>
            <a:endParaRPr lang="da-DK" sz="2000" b="1" dirty="0" smtClean="0"/>
          </a:p>
          <a:p>
            <a:pPr>
              <a:buNone/>
            </a:pPr>
            <a:r>
              <a:rPr lang="da-DK" sz="2000" b="1" dirty="0" smtClean="0"/>
              <a:t>Grundlæggende viden for at vurdere personer</a:t>
            </a:r>
            <a:r>
              <a:rPr lang="da-DK" sz="2000" dirty="0" smtClean="0"/>
              <a:t> </a:t>
            </a:r>
          </a:p>
          <a:p>
            <a:pPr>
              <a:buNone/>
            </a:pPr>
            <a:endParaRPr lang="da-DK" sz="2000" b="1" dirty="0" smtClean="0"/>
          </a:p>
          <a:p>
            <a:pPr>
              <a:buNone/>
            </a:pPr>
            <a:r>
              <a:rPr lang="da-DK" sz="2000" b="1" dirty="0" smtClean="0"/>
              <a:t>Hvad skal personen matche?</a:t>
            </a:r>
            <a:endParaRPr lang="da-DK" sz="1800" dirty="0" smtClean="0"/>
          </a:p>
          <a:p>
            <a:pPr>
              <a:buNone/>
            </a:pPr>
            <a:endParaRPr lang="da-DK" sz="2000" b="1" dirty="0" smtClean="0"/>
          </a:p>
          <a:p>
            <a:pPr>
              <a:buNone/>
            </a:pPr>
            <a:r>
              <a:rPr lang="da-DK" sz="2000" b="1" dirty="0" smtClean="0"/>
              <a:t>Hvordan vurderer vi det ønskede match?</a:t>
            </a:r>
            <a:r>
              <a:rPr lang="da-DK" sz="2000" dirty="0" smtClean="0"/>
              <a:t> </a:t>
            </a:r>
          </a:p>
          <a:p>
            <a:pPr>
              <a:buNone/>
            </a:pPr>
            <a:endParaRPr lang="da-DK" sz="2000" b="1" dirty="0" smtClean="0"/>
          </a:p>
          <a:p>
            <a:pPr>
              <a:buNone/>
            </a:pPr>
            <a:r>
              <a:rPr lang="da-DK" sz="2000" b="1" dirty="0" smtClean="0"/>
              <a:t>Grundopskriften på professionel personvurdering</a:t>
            </a:r>
          </a:p>
          <a:p>
            <a:pPr>
              <a:buNone/>
            </a:pPr>
            <a:endParaRPr lang="da-DK" sz="2000" b="1" dirty="0" smtClean="0"/>
          </a:p>
          <a:p>
            <a:pPr>
              <a:buNone/>
            </a:pPr>
            <a:r>
              <a:rPr lang="da-DK" sz="2000" b="1" dirty="0" smtClean="0"/>
              <a:t>Professionel personvurdering gavner bundlinjen</a:t>
            </a:r>
          </a:p>
          <a:p>
            <a:pPr>
              <a:buNone/>
            </a:pPr>
            <a:endParaRPr lang="da-DK" sz="11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a-DK" dirty="0" smtClean="0"/>
              <a:t>Hovedkonklusion</a:t>
            </a:r>
            <a:endParaRPr lang="da-DK" dirty="0"/>
          </a:p>
        </p:txBody>
      </p:sp>
      <p:sp>
        <p:nvSpPr>
          <p:cNvPr id="3" name="Content Placeholder 2"/>
          <p:cNvSpPr>
            <a:spLocks noGrp="1"/>
          </p:cNvSpPr>
          <p:nvPr>
            <p:ph idx="4294967295"/>
          </p:nvPr>
        </p:nvSpPr>
        <p:spPr>
          <a:xfrm>
            <a:off x="0" y="1196975"/>
            <a:ext cx="8229600" cy="5256213"/>
          </a:xfrm>
        </p:spPr>
        <p:txBody>
          <a:bodyPr>
            <a:normAutofit/>
          </a:bodyPr>
          <a:lstStyle/>
          <a:p>
            <a:pPr>
              <a:buNone/>
            </a:pPr>
            <a:endParaRPr lang="da-DK" sz="6400" dirty="0" smtClean="0"/>
          </a:p>
          <a:p>
            <a:pPr>
              <a:buNone/>
            </a:pPr>
            <a:r>
              <a:rPr lang="da-DK" sz="5600" b="1" dirty="0" smtClean="0"/>
              <a:t> </a:t>
            </a:r>
            <a:endParaRPr lang="da-DK" sz="5600" dirty="0" smtClean="0"/>
          </a:p>
          <a:p>
            <a:pPr>
              <a:buNone/>
            </a:pPr>
            <a:endParaRPr lang="da-DK" dirty="0"/>
          </a:p>
        </p:txBody>
      </p:sp>
      <p:sp>
        <p:nvSpPr>
          <p:cNvPr id="4" name="Oval 3"/>
          <p:cNvSpPr/>
          <p:nvPr/>
        </p:nvSpPr>
        <p:spPr>
          <a:xfrm>
            <a:off x="683568" y="2060848"/>
            <a:ext cx="7416824" cy="316835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b="1" dirty="0" smtClean="0"/>
              <a:t>Når personvurdering gøres professionelt skaber det vækst og bundlinje</a:t>
            </a:r>
            <a:endParaRPr lang="da-DK"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a-DK" dirty="0" smtClean="0"/>
              <a:t>Hovedkonklusion</a:t>
            </a:r>
            <a:endParaRPr lang="da-DK" dirty="0"/>
          </a:p>
        </p:txBody>
      </p:sp>
      <p:sp>
        <p:nvSpPr>
          <p:cNvPr id="3" name="Content Placeholder 2"/>
          <p:cNvSpPr>
            <a:spLocks noGrp="1"/>
          </p:cNvSpPr>
          <p:nvPr>
            <p:ph idx="4294967295"/>
          </p:nvPr>
        </p:nvSpPr>
        <p:spPr>
          <a:xfrm>
            <a:off x="0" y="1196975"/>
            <a:ext cx="8229600" cy="5256213"/>
          </a:xfrm>
        </p:spPr>
        <p:txBody>
          <a:bodyPr>
            <a:normAutofit/>
          </a:bodyPr>
          <a:lstStyle/>
          <a:p>
            <a:pPr>
              <a:buNone/>
            </a:pPr>
            <a:endParaRPr lang="da-DK" sz="6400" dirty="0" smtClean="0"/>
          </a:p>
          <a:p>
            <a:pPr>
              <a:buNone/>
            </a:pPr>
            <a:r>
              <a:rPr lang="da-DK" sz="5600" b="1" dirty="0" smtClean="0"/>
              <a:t> </a:t>
            </a:r>
            <a:endParaRPr lang="da-DK" sz="5600" dirty="0" smtClean="0"/>
          </a:p>
          <a:p>
            <a:pPr>
              <a:buNone/>
            </a:pPr>
            <a:endParaRPr lang="da-DK" dirty="0"/>
          </a:p>
        </p:txBody>
      </p:sp>
      <p:sp>
        <p:nvSpPr>
          <p:cNvPr id="4" name="Oval 3"/>
          <p:cNvSpPr/>
          <p:nvPr/>
        </p:nvSpPr>
        <p:spPr>
          <a:xfrm>
            <a:off x="683568" y="2060848"/>
            <a:ext cx="7416824" cy="316835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b="1" dirty="0" smtClean="0"/>
              <a:t>Når personvurdering gøres professionelt skaber det vækst og bundlinje</a:t>
            </a:r>
            <a:endParaRPr lang="da-DK"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a-DK" dirty="0" smtClean="0"/>
              <a:t>Hovedkonklusion</a:t>
            </a:r>
            <a:endParaRPr lang="da-DK" dirty="0"/>
          </a:p>
        </p:txBody>
      </p:sp>
      <p:sp>
        <p:nvSpPr>
          <p:cNvPr id="3" name="Content Placeholder 2"/>
          <p:cNvSpPr>
            <a:spLocks noGrp="1"/>
          </p:cNvSpPr>
          <p:nvPr>
            <p:ph idx="4294967295"/>
          </p:nvPr>
        </p:nvSpPr>
        <p:spPr>
          <a:xfrm>
            <a:off x="0" y="1196975"/>
            <a:ext cx="8229600" cy="5256213"/>
          </a:xfrm>
        </p:spPr>
        <p:txBody>
          <a:bodyPr>
            <a:normAutofit/>
          </a:bodyPr>
          <a:lstStyle/>
          <a:p>
            <a:pPr>
              <a:buNone/>
            </a:pPr>
            <a:endParaRPr lang="da-DK" sz="6400" dirty="0" smtClean="0"/>
          </a:p>
          <a:p>
            <a:pPr>
              <a:buNone/>
            </a:pPr>
            <a:r>
              <a:rPr lang="da-DK" sz="5600" b="1" dirty="0" smtClean="0"/>
              <a:t> </a:t>
            </a:r>
            <a:endParaRPr lang="da-DK" sz="5600" dirty="0" smtClean="0"/>
          </a:p>
          <a:p>
            <a:pPr>
              <a:buNone/>
            </a:pPr>
            <a:endParaRPr lang="da-DK" dirty="0"/>
          </a:p>
        </p:txBody>
      </p:sp>
      <p:sp>
        <p:nvSpPr>
          <p:cNvPr id="4" name="Oval 3"/>
          <p:cNvSpPr/>
          <p:nvPr/>
        </p:nvSpPr>
        <p:spPr>
          <a:xfrm>
            <a:off x="683568" y="1988840"/>
            <a:ext cx="7416824" cy="388843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b="1" dirty="0" smtClean="0"/>
              <a:t>Der er penge i det !!!!</a:t>
            </a:r>
          </a:p>
          <a:p>
            <a:pPr algn="ctr"/>
            <a:endParaRPr lang="da-DK" sz="3200" b="1" dirty="0" smtClean="0"/>
          </a:p>
          <a:p>
            <a:pPr algn="ctr"/>
            <a:r>
              <a:rPr lang="da-DK" sz="2400" dirty="0" smtClean="0"/>
              <a:t>50 rekrutteringer/omplaceringer om året til en gennemsnitlig månedsløn  på 40.000 kr. vil forsigtigt skønnet give en minimumsgevinst på ca. 4 mio. kr. i forhold til at trække lod og ca. 2 mio. kr. i forhold til et alm. interview med varieret struktur </a:t>
            </a:r>
            <a:endParaRPr lang="da-DK"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92088"/>
          </a:xfrm>
        </p:spPr>
        <p:txBody>
          <a:bodyPr>
            <a:noAutofit/>
          </a:bodyPr>
          <a:lstStyle/>
          <a:p>
            <a:r>
              <a:rPr lang="da-DK" sz="3200" b="1" dirty="0" smtClean="0"/>
              <a:t>Gevinsten opnås gennem grundopskriften i professionel personvurdering</a:t>
            </a:r>
            <a:endParaRPr lang="da-DK" sz="3200" b="1" dirty="0"/>
          </a:p>
        </p:txBody>
      </p:sp>
      <p:sp>
        <p:nvSpPr>
          <p:cNvPr id="3" name="Content Placeholder 2"/>
          <p:cNvSpPr>
            <a:spLocks noGrp="1"/>
          </p:cNvSpPr>
          <p:nvPr>
            <p:ph idx="1"/>
          </p:nvPr>
        </p:nvSpPr>
        <p:spPr>
          <a:xfrm>
            <a:off x="457200" y="1628800"/>
            <a:ext cx="8229600" cy="4680520"/>
          </a:xfrm>
        </p:spPr>
        <p:txBody>
          <a:bodyPr>
            <a:normAutofit fontScale="92500" lnSpcReduction="20000"/>
          </a:bodyPr>
          <a:lstStyle/>
          <a:p>
            <a:pPr>
              <a:buNone/>
            </a:pPr>
            <a:endParaRPr lang="da-DK" sz="1600" dirty="0" smtClean="0"/>
          </a:p>
          <a:p>
            <a:pPr>
              <a:buFont typeface="+mj-lt"/>
              <a:buAutoNum type="arabicPeriod"/>
            </a:pPr>
            <a:endParaRPr lang="da-DK" sz="2400" dirty="0" smtClean="0"/>
          </a:p>
          <a:p>
            <a:pPr>
              <a:buFont typeface="+mj-lt"/>
              <a:buAutoNum type="arabicPeriod"/>
            </a:pPr>
            <a:r>
              <a:rPr lang="da-DK" sz="2400" dirty="0" smtClean="0"/>
              <a:t>Gennemfør en udvidet </a:t>
            </a:r>
            <a:r>
              <a:rPr lang="da-DK" sz="2400" b="1" i="1" dirty="0" smtClean="0"/>
              <a:t>job-analyse</a:t>
            </a:r>
            <a:r>
              <a:rPr lang="da-DK" sz="2400" b="1" dirty="0" smtClean="0"/>
              <a:t/>
            </a:r>
            <a:br>
              <a:rPr lang="da-DK" sz="2400" b="1" dirty="0" smtClean="0"/>
            </a:br>
            <a:endParaRPr lang="da-DK" sz="2400" b="1" dirty="0" smtClean="0"/>
          </a:p>
          <a:p>
            <a:pPr>
              <a:buFont typeface="+mj-lt"/>
              <a:buAutoNum type="arabicPeriod"/>
            </a:pPr>
            <a:r>
              <a:rPr lang="da-DK" sz="2400" dirty="0" smtClean="0"/>
              <a:t>Udarbejd en </a:t>
            </a:r>
            <a:r>
              <a:rPr lang="da-DK" sz="2400" b="1" i="1" dirty="0" smtClean="0"/>
              <a:t>prioriteret kompetenceprofil</a:t>
            </a:r>
            <a:r>
              <a:rPr lang="da-DK" sz="2400" b="1" dirty="0" smtClean="0"/>
              <a:t/>
            </a:r>
            <a:br>
              <a:rPr lang="da-DK" sz="2400" b="1" dirty="0" smtClean="0"/>
            </a:br>
            <a:endParaRPr lang="da-DK" sz="2400" b="1" dirty="0" smtClean="0"/>
          </a:p>
          <a:p>
            <a:pPr>
              <a:buFont typeface="+mj-lt"/>
              <a:buAutoNum type="arabicPeriod"/>
            </a:pPr>
            <a:r>
              <a:rPr lang="da-DK" sz="2400" dirty="0" smtClean="0"/>
              <a:t>Hvis opgaverne har en vis sværhedsgrad, så vælg  som udgangspunkt at anvende </a:t>
            </a:r>
            <a:r>
              <a:rPr lang="da-DK" sz="2400" b="1" i="1" dirty="0" smtClean="0"/>
              <a:t>test</a:t>
            </a:r>
            <a:r>
              <a:rPr lang="da-DK" sz="2400" b="1" dirty="0" smtClean="0"/>
              <a:t/>
            </a:r>
            <a:br>
              <a:rPr lang="da-DK" sz="2400" b="1" dirty="0" smtClean="0"/>
            </a:br>
            <a:endParaRPr lang="da-DK" sz="2400" b="1" dirty="0" smtClean="0"/>
          </a:p>
          <a:p>
            <a:pPr>
              <a:buFont typeface="+mj-lt"/>
              <a:buAutoNum type="arabicPeriod"/>
            </a:pPr>
            <a:r>
              <a:rPr lang="da-DK" sz="2400" dirty="0" smtClean="0"/>
              <a:t>Gennemfør et </a:t>
            </a:r>
            <a:r>
              <a:rPr lang="da-DK" sz="2400" b="1" i="1" dirty="0" smtClean="0"/>
              <a:t>kvalificeret struktureret interview</a:t>
            </a:r>
            <a:r>
              <a:rPr lang="da-DK" sz="2400" b="1" dirty="0" smtClean="0"/>
              <a:t/>
            </a:r>
            <a:br>
              <a:rPr lang="da-DK" sz="2400" b="1" dirty="0" smtClean="0"/>
            </a:br>
            <a:endParaRPr lang="da-DK" sz="2400" b="1" dirty="0" smtClean="0"/>
          </a:p>
          <a:p>
            <a:pPr>
              <a:buFont typeface="+mj-lt"/>
              <a:buAutoNum type="arabicPeriod"/>
            </a:pPr>
            <a:r>
              <a:rPr lang="da-DK" sz="2400" b="1" i="1" dirty="0" smtClean="0"/>
              <a:t>Vurder personen systematisk</a:t>
            </a:r>
            <a:br>
              <a:rPr lang="da-DK" sz="2400" b="1" i="1" dirty="0" smtClean="0"/>
            </a:br>
            <a:endParaRPr lang="da-DK" sz="2400" b="1" i="1" dirty="0" smtClean="0"/>
          </a:p>
          <a:p>
            <a:pPr>
              <a:buFont typeface="+mj-lt"/>
              <a:buAutoNum type="arabicPeriod"/>
            </a:pPr>
            <a:r>
              <a:rPr lang="da-DK" sz="2400" dirty="0" smtClean="0"/>
              <a:t>Husk at </a:t>
            </a:r>
            <a:r>
              <a:rPr lang="da-DK" sz="2400" b="1" i="1" dirty="0" smtClean="0"/>
              <a:t>kvalitetssikre </a:t>
            </a:r>
            <a:r>
              <a:rPr lang="da-DK" sz="2400" dirty="0" smtClean="0"/>
              <a:t>alle dele af personvurderingen</a:t>
            </a:r>
            <a:br>
              <a:rPr lang="da-DK" sz="2400" dirty="0" smtClean="0"/>
            </a:br>
            <a:endParaRPr lang="da-DK"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576064"/>
          </a:xfrm>
        </p:spPr>
        <p:txBody>
          <a:bodyPr>
            <a:normAutofit fontScale="90000"/>
          </a:bodyPr>
          <a:lstStyle/>
          <a:p>
            <a:r>
              <a:rPr lang="da-DK" dirty="0" smtClean="0"/>
              <a:t>Grundlæggende viden</a:t>
            </a:r>
            <a:endParaRPr lang="da-DK" dirty="0"/>
          </a:p>
        </p:txBody>
      </p:sp>
      <p:sp>
        <p:nvSpPr>
          <p:cNvPr id="24" name="TextBox 23"/>
          <p:cNvSpPr txBox="1"/>
          <p:nvPr/>
        </p:nvSpPr>
        <p:spPr>
          <a:xfrm>
            <a:off x="2907035" y="4598396"/>
            <a:ext cx="184731" cy="369332"/>
          </a:xfrm>
          <a:prstGeom prst="rect">
            <a:avLst/>
          </a:prstGeom>
          <a:noFill/>
        </p:spPr>
        <p:txBody>
          <a:bodyPr wrap="non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a-DK" dirty="0" smtClean="0"/>
          </a:p>
        </p:txBody>
      </p:sp>
      <p:sp>
        <p:nvSpPr>
          <p:cNvPr id="22" name="Rectangle 21"/>
          <p:cNvSpPr/>
          <p:nvPr/>
        </p:nvSpPr>
        <p:spPr>
          <a:xfrm>
            <a:off x="4067944" y="3356992"/>
            <a:ext cx="1728192" cy="2088232"/>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buFontTx/>
              <a:buChar char="-"/>
            </a:pPr>
            <a:r>
              <a:rPr lang="da-DK" sz="1400" dirty="0" smtClean="0">
                <a:solidFill>
                  <a:schemeClr val="tx1"/>
                </a:solidFill>
              </a:rPr>
              <a:t> Identitet</a:t>
            </a:r>
          </a:p>
          <a:p>
            <a:pPr algn="ctr">
              <a:buFontTx/>
              <a:buChar char="-"/>
            </a:pPr>
            <a:r>
              <a:rPr lang="da-DK" sz="1400" dirty="0" smtClean="0">
                <a:solidFill>
                  <a:schemeClr val="tx1"/>
                </a:solidFill>
              </a:rPr>
              <a:t> Karakter</a:t>
            </a:r>
          </a:p>
          <a:p>
            <a:pPr algn="ctr">
              <a:buFontTx/>
              <a:buChar char="-"/>
            </a:pPr>
            <a:endParaRPr lang="da-DK" sz="1400" dirty="0" smtClean="0">
              <a:solidFill>
                <a:schemeClr val="tx1"/>
              </a:solidFill>
            </a:endParaRPr>
          </a:p>
          <a:p>
            <a:pPr algn="ctr">
              <a:buFontTx/>
              <a:buChar char="-"/>
            </a:pPr>
            <a:endParaRPr lang="da-DK" sz="1400" dirty="0" smtClean="0">
              <a:solidFill>
                <a:schemeClr val="tx1"/>
              </a:solidFill>
            </a:endParaRPr>
          </a:p>
          <a:p>
            <a:pPr algn="ctr">
              <a:buFontTx/>
              <a:buChar char="-"/>
            </a:pPr>
            <a:r>
              <a:rPr lang="da-DK" sz="1400" dirty="0" smtClean="0">
                <a:solidFill>
                  <a:schemeClr val="tx1"/>
                </a:solidFill>
              </a:rPr>
              <a:t>Temperament</a:t>
            </a:r>
          </a:p>
          <a:p>
            <a:pPr algn="ctr"/>
            <a:endParaRPr lang="da-DK" sz="1400" dirty="0" smtClean="0">
              <a:solidFill>
                <a:schemeClr val="tx1"/>
              </a:solidFill>
            </a:endParaRPr>
          </a:p>
          <a:p>
            <a:pPr algn="ctr"/>
            <a:r>
              <a:rPr lang="da-DK" b="1" dirty="0" smtClean="0">
                <a:solidFill>
                  <a:schemeClr val="tx1"/>
                </a:solidFill>
              </a:rPr>
              <a:t>Personlighed</a:t>
            </a:r>
          </a:p>
          <a:p>
            <a:pPr algn="ctr">
              <a:buFontTx/>
              <a:buChar char="-"/>
            </a:pPr>
            <a:endParaRPr lang="da-DK" sz="1400" dirty="0" smtClean="0">
              <a:solidFill>
                <a:schemeClr val="tx1"/>
              </a:solidFill>
            </a:endParaRPr>
          </a:p>
          <a:p>
            <a:pPr algn="ctr"/>
            <a:endParaRPr lang="da-DK" sz="1400" dirty="0" smtClean="0">
              <a:solidFill>
                <a:schemeClr val="tx1"/>
              </a:solidFill>
            </a:endParaRPr>
          </a:p>
        </p:txBody>
      </p:sp>
      <p:sp>
        <p:nvSpPr>
          <p:cNvPr id="9" name="TextBox 8"/>
          <p:cNvSpPr txBox="1"/>
          <p:nvPr/>
        </p:nvSpPr>
        <p:spPr>
          <a:xfrm>
            <a:off x="6228184" y="4653136"/>
            <a:ext cx="2010359" cy="307777"/>
          </a:xfrm>
          <a:prstGeom prst="rect">
            <a:avLst/>
          </a:prstGeom>
          <a:noFill/>
        </p:spPr>
        <p:txBody>
          <a:bodyPr wrap="non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400" dirty="0" smtClean="0"/>
              <a:t>Det medfødte - ufrivillige</a:t>
            </a:r>
            <a:endParaRPr lang="da-DK" sz="1400" dirty="0"/>
          </a:p>
        </p:txBody>
      </p:sp>
      <p:sp>
        <p:nvSpPr>
          <p:cNvPr id="10" name="TextBox 9"/>
          <p:cNvSpPr txBox="1"/>
          <p:nvPr/>
        </p:nvSpPr>
        <p:spPr>
          <a:xfrm>
            <a:off x="6156176" y="2636912"/>
            <a:ext cx="2088232" cy="954107"/>
          </a:xfrm>
          <a:prstGeom prst="rect">
            <a:avLst/>
          </a:prstGeom>
          <a:noFill/>
        </p:spPr>
        <p:txBody>
          <a:bodyPr wrap="squar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400" dirty="0" smtClean="0"/>
              <a:t>Det tilegnede - frivillige</a:t>
            </a:r>
          </a:p>
          <a:p>
            <a:r>
              <a:rPr lang="da-DK" sz="1400" dirty="0" smtClean="0"/>
              <a:t>(viden og færdigheder)</a:t>
            </a:r>
          </a:p>
          <a:p>
            <a:endParaRPr lang="da-DK" sz="1400" dirty="0" smtClean="0"/>
          </a:p>
          <a:p>
            <a:r>
              <a:rPr lang="da-DK" sz="1400" dirty="0" smtClean="0"/>
              <a:t>Stigende bevidsthed</a:t>
            </a:r>
            <a:endParaRPr lang="da-DK" sz="1400" dirty="0"/>
          </a:p>
        </p:txBody>
      </p:sp>
      <p:cxnSp>
        <p:nvCxnSpPr>
          <p:cNvPr id="13" name="Straight Arrow Connector 12"/>
          <p:cNvCxnSpPr/>
          <p:nvPr/>
        </p:nvCxnSpPr>
        <p:spPr>
          <a:xfrm>
            <a:off x="2913182" y="4771374"/>
            <a:ext cx="753450" cy="127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915816" y="2636912"/>
            <a:ext cx="753450" cy="127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1727776" y="3848184"/>
            <a:ext cx="807233" cy="1278"/>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427984" y="3284984"/>
            <a:ext cx="3" cy="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2627784" y="2996952"/>
            <a:ext cx="1368152" cy="165618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2627784" y="3068960"/>
            <a:ext cx="1368152" cy="165618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91580" y="4365104"/>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Intelligens</a:t>
            </a:r>
            <a:r>
              <a:rPr lang="da-DK" dirty="0" smtClean="0">
                <a:solidFill>
                  <a:schemeClr val="tx1"/>
                </a:solidFill>
              </a:rPr>
              <a:t> </a:t>
            </a:r>
            <a:endParaRPr lang="da-DK" dirty="0"/>
          </a:p>
        </p:txBody>
      </p:sp>
      <p:cxnSp>
        <p:nvCxnSpPr>
          <p:cNvPr id="5" name="Straight Connector 4"/>
          <p:cNvCxnSpPr/>
          <p:nvPr/>
        </p:nvCxnSpPr>
        <p:spPr>
          <a:xfrm>
            <a:off x="683568" y="3861048"/>
            <a:ext cx="7632848" cy="0"/>
          </a:xfrm>
          <a:prstGeom prst="line">
            <a:avLst/>
          </a:prstGeom>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827584" y="1916832"/>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Erfaringer</a:t>
            </a:r>
          </a:p>
          <a:p>
            <a:pPr algn="ctr"/>
            <a:r>
              <a:rPr lang="da-DK" sz="1400" dirty="0" smtClean="0">
                <a:solidFill>
                  <a:schemeClr val="tx1"/>
                </a:solidFill>
              </a:rPr>
              <a:t>Opgave-</a:t>
            </a:r>
          </a:p>
          <a:p>
            <a:pPr algn="ctr"/>
            <a:r>
              <a:rPr lang="da-DK" sz="1400" dirty="0" smtClean="0">
                <a:solidFill>
                  <a:schemeClr val="tx1"/>
                </a:solidFill>
              </a:rPr>
              <a:t>kompetencer</a:t>
            </a:r>
            <a:endParaRPr lang="da-DK" dirty="0"/>
          </a:p>
        </p:txBody>
      </p:sp>
      <p:sp>
        <p:nvSpPr>
          <p:cNvPr id="26" name="Rectangle 25"/>
          <p:cNvSpPr/>
          <p:nvPr/>
        </p:nvSpPr>
        <p:spPr>
          <a:xfrm>
            <a:off x="4067944" y="1916832"/>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Erfaringer</a:t>
            </a:r>
          </a:p>
          <a:p>
            <a:pPr algn="ctr"/>
            <a:r>
              <a:rPr lang="da-DK" sz="1400" dirty="0" smtClean="0">
                <a:solidFill>
                  <a:schemeClr val="tx1"/>
                </a:solidFill>
              </a:rPr>
              <a:t>Interpersonelle</a:t>
            </a:r>
          </a:p>
          <a:p>
            <a:pPr algn="ctr"/>
            <a:r>
              <a:rPr lang="da-DK" sz="1400" dirty="0" smtClean="0">
                <a:solidFill>
                  <a:schemeClr val="tx1"/>
                </a:solidFill>
              </a:rPr>
              <a:t>kompetencer</a:t>
            </a:r>
            <a:endParaRPr lang="da-DK" dirty="0"/>
          </a:p>
        </p:txBody>
      </p:sp>
      <p:cxnSp>
        <p:nvCxnSpPr>
          <p:cNvPr id="41" name="Straight Arrow Connector 40"/>
          <p:cNvCxnSpPr/>
          <p:nvPr/>
        </p:nvCxnSpPr>
        <p:spPr>
          <a:xfrm>
            <a:off x="4427984" y="3068960"/>
            <a:ext cx="0" cy="21602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9"/>
          <p:cNvGrpSpPr/>
          <p:nvPr/>
        </p:nvGrpSpPr>
        <p:grpSpPr>
          <a:xfrm>
            <a:off x="1367644" y="1268760"/>
            <a:ext cx="6372708" cy="5076564"/>
            <a:chOff x="1367644" y="1268760"/>
            <a:chExt cx="6372708" cy="5076564"/>
          </a:xfrm>
        </p:grpSpPr>
        <p:cxnSp>
          <p:nvCxnSpPr>
            <p:cNvPr id="3" name="Straight Arrow Connector 2"/>
            <p:cNvCxnSpPr>
              <a:stCxn id="4" idx="4"/>
              <a:endCxn id="7" idx="0"/>
            </p:cNvCxnSpPr>
            <p:nvPr/>
          </p:nvCxnSpPr>
          <p:spPr bwMode="auto">
            <a:xfrm>
              <a:off x="4680012" y="2708920"/>
              <a:ext cx="0" cy="28803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4" name="Oval 3"/>
            <p:cNvSpPr/>
            <p:nvPr/>
          </p:nvSpPr>
          <p:spPr bwMode="auto">
            <a:xfrm>
              <a:off x="2411760" y="1268760"/>
              <a:ext cx="4536504" cy="144016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kumimoji="0" lang="da-DK" sz="2800" b="0" i="0" u="none" strike="noStrike" cap="none" normalizeH="0" baseline="0" dirty="0" smtClean="0">
                  <a:ln>
                    <a:noFill/>
                  </a:ln>
                  <a:solidFill>
                    <a:schemeClr val="bg1"/>
                  </a:solidFill>
                  <a:effectLst/>
                  <a:latin typeface="Georgia" pitchFamily="18" charset="0"/>
                </a:rPr>
                <a:t>Intelligens</a:t>
              </a:r>
            </a:p>
          </p:txBody>
        </p:sp>
        <p:sp>
          <p:nvSpPr>
            <p:cNvPr id="5" name="Oval 4"/>
            <p:cNvSpPr/>
            <p:nvPr/>
          </p:nvSpPr>
          <p:spPr bwMode="auto">
            <a:xfrm>
              <a:off x="1367644" y="4797152"/>
              <a:ext cx="1944216" cy="1548172"/>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Tilegne sig viden</a:t>
              </a:r>
            </a:p>
          </p:txBody>
        </p:sp>
        <p:sp>
          <p:nvSpPr>
            <p:cNvPr id="7" name="Oval 6"/>
            <p:cNvSpPr/>
            <p:nvPr/>
          </p:nvSpPr>
          <p:spPr bwMode="auto">
            <a:xfrm>
              <a:off x="3671900" y="2996952"/>
              <a:ext cx="2016224" cy="1512168"/>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Potentialet for at håndtere kompleksitet</a:t>
              </a:r>
            </a:p>
          </p:txBody>
        </p:sp>
        <p:cxnSp>
          <p:nvCxnSpPr>
            <p:cNvPr id="8" name="Straight Arrow Connector 7"/>
            <p:cNvCxnSpPr>
              <a:stCxn id="7" idx="4"/>
              <a:endCxn id="5" idx="0"/>
            </p:cNvCxnSpPr>
            <p:nvPr/>
          </p:nvCxnSpPr>
          <p:spPr bwMode="auto">
            <a:xfrm flipH="1">
              <a:off x="2339752" y="4509120"/>
              <a:ext cx="2340260" cy="288032"/>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10" name="Oval 9"/>
            <p:cNvSpPr/>
            <p:nvPr/>
          </p:nvSpPr>
          <p:spPr bwMode="auto">
            <a:xfrm>
              <a:off x="5868144" y="4833156"/>
              <a:ext cx="1872208" cy="1476164"/>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Skabe ny viden</a:t>
              </a:r>
            </a:p>
          </p:txBody>
        </p:sp>
        <p:cxnSp>
          <p:nvCxnSpPr>
            <p:cNvPr id="11" name="Straight Arrow Connector 10"/>
            <p:cNvCxnSpPr>
              <a:stCxn id="7" idx="4"/>
              <a:endCxn id="10" idx="0"/>
            </p:cNvCxnSpPr>
            <p:nvPr/>
          </p:nvCxnSpPr>
          <p:spPr bwMode="auto">
            <a:xfrm>
              <a:off x="4680012" y="4509120"/>
              <a:ext cx="2124236" cy="324036"/>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sp>
          <p:nvSpPr>
            <p:cNvPr id="18" name="Oval 17"/>
            <p:cNvSpPr/>
            <p:nvPr/>
          </p:nvSpPr>
          <p:spPr bwMode="auto">
            <a:xfrm>
              <a:off x="3743908" y="4833156"/>
              <a:ext cx="1872208" cy="1476164"/>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da-DK" sz="2000" dirty="0" smtClean="0">
                  <a:solidFill>
                    <a:schemeClr val="bg1"/>
                  </a:solidFill>
                </a:rPr>
                <a:t>Bruge viden</a:t>
              </a:r>
            </a:p>
          </p:txBody>
        </p:sp>
        <p:cxnSp>
          <p:nvCxnSpPr>
            <p:cNvPr id="19" name="Straight Arrow Connector 18"/>
            <p:cNvCxnSpPr>
              <a:stCxn id="7" idx="4"/>
              <a:endCxn id="18" idx="0"/>
            </p:cNvCxnSpPr>
            <p:nvPr/>
          </p:nvCxnSpPr>
          <p:spPr bwMode="auto">
            <a:xfrm>
              <a:off x="4680012" y="4509120"/>
              <a:ext cx="0" cy="324036"/>
            </a:xfrm>
            <a:prstGeom prst="straightConnector1">
              <a:avLst/>
            </a:prstGeom>
            <a:solidFill>
              <a:schemeClr val="tx2"/>
            </a:solidFill>
            <a:ln w="22225" cap="flat" cmpd="sng" algn="ctr">
              <a:solidFill>
                <a:schemeClr val="tx1"/>
              </a:solidFill>
              <a:prstDash val="solid"/>
              <a:round/>
              <a:headEnd type="none" w="med" len="med"/>
              <a:tailEnd type="triangle" w="med" len="med"/>
            </a:ln>
            <a:effectLst/>
          </p:spPr>
        </p:cxn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576064"/>
          </a:xfrm>
        </p:spPr>
        <p:txBody>
          <a:bodyPr>
            <a:normAutofit fontScale="90000"/>
          </a:bodyPr>
          <a:lstStyle/>
          <a:p>
            <a:r>
              <a:rPr lang="da-DK" dirty="0" smtClean="0"/>
              <a:t>Grundlæggende viden</a:t>
            </a:r>
            <a:endParaRPr lang="da-DK" dirty="0"/>
          </a:p>
        </p:txBody>
      </p:sp>
      <p:sp>
        <p:nvSpPr>
          <p:cNvPr id="24" name="TextBox 23"/>
          <p:cNvSpPr txBox="1"/>
          <p:nvPr/>
        </p:nvSpPr>
        <p:spPr>
          <a:xfrm>
            <a:off x="2907035" y="4598396"/>
            <a:ext cx="184731" cy="369332"/>
          </a:xfrm>
          <a:prstGeom prst="rect">
            <a:avLst/>
          </a:prstGeom>
          <a:noFill/>
        </p:spPr>
        <p:txBody>
          <a:bodyPr wrap="non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a-DK" dirty="0" smtClean="0"/>
          </a:p>
        </p:txBody>
      </p:sp>
      <p:sp>
        <p:nvSpPr>
          <p:cNvPr id="22" name="Rectangle 21"/>
          <p:cNvSpPr/>
          <p:nvPr/>
        </p:nvSpPr>
        <p:spPr>
          <a:xfrm>
            <a:off x="4067944" y="3356992"/>
            <a:ext cx="1728192" cy="2088232"/>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buFontTx/>
              <a:buChar char="-"/>
            </a:pPr>
            <a:r>
              <a:rPr lang="da-DK" sz="1400" dirty="0" smtClean="0">
                <a:solidFill>
                  <a:schemeClr val="tx1"/>
                </a:solidFill>
              </a:rPr>
              <a:t> Identitet</a:t>
            </a:r>
          </a:p>
          <a:p>
            <a:pPr algn="ctr">
              <a:buFontTx/>
              <a:buChar char="-"/>
            </a:pPr>
            <a:r>
              <a:rPr lang="da-DK" sz="1400" dirty="0" smtClean="0">
                <a:solidFill>
                  <a:schemeClr val="tx1"/>
                </a:solidFill>
              </a:rPr>
              <a:t> Karakter</a:t>
            </a:r>
          </a:p>
          <a:p>
            <a:pPr algn="ctr">
              <a:buFontTx/>
              <a:buChar char="-"/>
            </a:pPr>
            <a:endParaRPr lang="da-DK" sz="1400" dirty="0" smtClean="0">
              <a:solidFill>
                <a:schemeClr val="tx1"/>
              </a:solidFill>
            </a:endParaRPr>
          </a:p>
          <a:p>
            <a:pPr algn="ctr">
              <a:buFontTx/>
              <a:buChar char="-"/>
            </a:pPr>
            <a:endParaRPr lang="da-DK" sz="1400" dirty="0" smtClean="0">
              <a:solidFill>
                <a:schemeClr val="tx1"/>
              </a:solidFill>
            </a:endParaRPr>
          </a:p>
          <a:p>
            <a:pPr algn="ctr">
              <a:buFontTx/>
              <a:buChar char="-"/>
            </a:pPr>
            <a:r>
              <a:rPr lang="da-DK" sz="1400" dirty="0" smtClean="0">
                <a:solidFill>
                  <a:schemeClr val="tx1"/>
                </a:solidFill>
              </a:rPr>
              <a:t>Temperament</a:t>
            </a:r>
          </a:p>
          <a:p>
            <a:pPr algn="ctr"/>
            <a:endParaRPr lang="da-DK" sz="1400" dirty="0" smtClean="0">
              <a:solidFill>
                <a:schemeClr val="tx1"/>
              </a:solidFill>
            </a:endParaRPr>
          </a:p>
          <a:p>
            <a:pPr algn="ctr"/>
            <a:r>
              <a:rPr lang="da-DK" b="1" dirty="0" smtClean="0">
                <a:solidFill>
                  <a:schemeClr val="tx1"/>
                </a:solidFill>
              </a:rPr>
              <a:t>Personlighed</a:t>
            </a:r>
          </a:p>
          <a:p>
            <a:pPr algn="ctr">
              <a:buFontTx/>
              <a:buChar char="-"/>
            </a:pPr>
            <a:endParaRPr lang="da-DK" sz="1400" dirty="0" smtClean="0">
              <a:solidFill>
                <a:schemeClr val="tx1"/>
              </a:solidFill>
            </a:endParaRPr>
          </a:p>
          <a:p>
            <a:pPr algn="ctr"/>
            <a:endParaRPr lang="da-DK" sz="1400" dirty="0" smtClean="0">
              <a:solidFill>
                <a:schemeClr val="tx1"/>
              </a:solidFill>
            </a:endParaRPr>
          </a:p>
        </p:txBody>
      </p:sp>
      <p:sp>
        <p:nvSpPr>
          <p:cNvPr id="9" name="TextBox 8"/>
          <p:cNvSpPr txBox="1"/>
          <p:nvPr/>
        </p:nvSpPr>
        <p:spPr>
          <a:xfrm>
            <a:off x="6228184" y="4653136"/>
            <a:ext cx="2010359" cy="307777"/>
          </a:xfrm>
          <a:prstGeom prst="rect">
            <a:avLst/>
          </a:prstGeom>
          <a:noFill/>
        </p:spPr>
        <p:txBody>
          <a:bodyPr wrap="non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400" dirty="0" smtClean="0"/>
              <a:t>Det medfødte - ufrivillige</a:t>
            </a:r>
            <a:endParaRPr lang="da-DK" sz="1400" dirty="0"/>
          </a:p>
        </p:txBody>
      </p:sp>
      <p:sp>
        <p:nvSpPr>
          <p:cNvPr id="10" name="TextBox 9"/>
          <p:cNvSpPr txBox="1"/>
          <p:nvPr/>
        </p:nvSpPr>
        <p:spPr>
          <a:xfrm>
            <a:off x="6156176" y="2636912"/>
            <a:ext cx="2088232" cy="954107"/>
          </a:xfrm>
          <a:prstGeom prst="rect">
            <a:avLst/>
          </a:prstGeom>
          <a:noFill/>
        </p:spPr>
        <p:txBody>
          <a:bodyPr wrap="square"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400" dirty="0" smtClean="0"/>
              <a:t>Det tilegnede - frivillige</a:t>
            </a:r>
          </a:p>
          <a:p>
            <a:r>
              <a:rPr lang="da-DK" sz="1400" dirty="0" smtClean="0"/>
              <a:t>(viden og færdigheder)</a:t>
            </a:r>
          </a:p>
          <a:p>
            <a:endParaRPr lang="da-DK" sz="1400" dirty="0" smtClean="0"/>
          </a:p>
          <a:p>
            <a:r>
              <a:rPr lang="da-DK" sz="1400" dirty="0" smtClean="0"/>
              <a:t>Stigende bevidsthed</a:t>
            </a:r>
            <a:endParaRPr lang="da-DK" sz="1400" dirty="0"/>
          </a:p>
        </p:txBody>
      </p:sp>
      <p:cxnSp>
        <p:nvCxnSpPr>
          <p:cNvPr id="13" name="Straight Arrow Connector 12"/>
          <p:cNvCxnSpPr/>
          <p:nvPr/>
        </p:nvCxnSpPr>
        <p:spPr>
          <a:xfrm>
            <a:off x="2913182" y="4771374"/>
            <a:ext cx="753450" cy="127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915816" y="2636912"/>
            <a:ext cx="753450" cy="127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1727776" y="3848184"/>
            <a:ext cx="807233" cy="1278"/>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427984" y="3284984"/>
            <a:ext cx="3" cy="2"/>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2627784" y="2996952"/>
            <a:ext cx="1368152" cy="165618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2627784" y="3068960"/>
            <a:ext cx="1368152" cy="165618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91580" y="4365104"/>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Intelligens</a:t>
            </a:r>
            <a:r>
              <a:rPr lang="da-DK" dirty="0" smtClean="0">
                <a:solidFill>
                  <a:schemeClr val="tx1"/>
                </a:solidFill>
              </a:rPr>
              <a:t> </a:t>
            </a:r>
            <a:endParaRPr lang="da-DK" dirty="0"/>
          </a:p>
        </p:txBody>
      </p:sp>
      <p:cxnSp>
        <p:nvCxnSpPr>
          <p:cNvPr id="5" name="Straight Connector 4"/>
          <p:cNvCxnSpPr/>
          <p:nvPr/>
        </p:nvCxnSpPr>
        <p:spPr>
          <a:xfrm>
            <a:off x="683568" y="3861048"/>
            <a:ext cx="7632848" cy="0"/>
          </a:xfrm>
          <a:prstGeom prst="line">
            <a:avLst/>
          </a:prstGeom>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827584" y="1916832"/>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Erfaringer</a:t>
            </a:r>
          </a:p>
          <a:p>
            <a:pPr algn="ctr"/>
            <a:r>
              <a:rPr lang="da-DK" sz="1400" dirty="0" smtClean="0">
                <a:solidFill>
                  <a:schemeClr val="tx1"/>
                </a:solidFill>
              </a:rPr>
              <a:t>Opgave-</a:t>
            </a:r>
          </a:p>
          <a:p>
            <a:pPr algn="ctr"/>
            <a:r>
              <a:rPr lang="da-DK" sz="1400" dirty="0" smtClean="0">
                <a:solidFill>
                  <a:schemeClr val="tx1"/>
                </a:solidFill>
              </a:rPr>
              <a:t>kompetencer</a:t>
            </a:r>
            <a:endParaRPr lang="da-DK" dirty="0"/>
          </a:p>
        </p:txBody>
      </p:sp>
      <p:sp>
        <p:nvSpPr>
          <p:cNvPr id="26" name="Rectangle 25"/>
          <p:cNvSpPr/>
          <p:nvPr/>
        </p:nvSpPr>
        <p:spPr>
          <a:xfrm>
            <a:off x="4067944" y="1916832"/>
            <a:ext cx="1728192" cy="108012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smtClean="0">
                <a:solidFill>
                  <a:schemeClr val="tx1"/>
                </a:solidFill>
              </a:rPr>
              <a:t>Erfaringer</a:t>
            </a:r>
          </a:p>
          <a:p>
            <a:pPr algn="ctr"/>
            <a:r>
              <a:rPr lang="da-DK" sz="1400" dirty="0" smtClean="0">
                <a:solidFill>
                  <a:schemeClr val="tx1"/>
                </a:solidFill>
              </a:rPr>
              <a:t>Interpersonelle</a:t>
            </a:r>
          </a:p>
          <a:p>
            <a:pPr algn="ctr"/>
            <a:r>
              <a:rPr lang="da-DK" sz="1400" dirty="0" smtClean="0">
                <a:solidFill>
                  <a:schemeClr val="tx1"/>
                </a:solidFill>
              </a:rPr>
              <a:t>kompetencer</a:t>
            </a:r>
            <a:endParaRPr lang="da-DK" dirty="0"/>
          </a:p>
        </p:txBody>
      </p:sp>
      <p:cxnSp>
        <p:nvCxnSpPr>
          <p:cNvPr id="41" name="Straight Arrow Connector 40"/>
          <p:cNvCxnSpPr/>
          <p:nvPr/>
        </p:nvCxnSpPr>
        <p:spPr>
          <a:xfrm>
            <a:off x="4427984" y="3068960"/>
            <a:ext cx="0" cy="216024"/>
          </a:xfrm>
          <a:prstGeom prst="straightConnector1">
            <a:avLst/>
          </a:prstGeom>
          <a:ln w="22225"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TotalTime>
  <Words>1594</Words>
  <Application>Microsoft Office PowerPoint</Application>
  <PresentationFormat>Skærmshow (4:3)</PresentationFormat>
  <Paragraphs>332</Paragraphs>
  <Slides>30</Slides>
  <Notes>1</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30</vt:i4>
      </vt:variant>
    </vt:vector>
  </HeadingPairs>
  <TitlesOfParts>
    <vt:vector size="32" baseType="lpstr">
      <vt:lpstr>Custom Design</vt:lpstr>
      <vt:lpstr>Acrobat Document</vt:lpstr>
      <vt:lpstr>Dias nummer 1</vt:lpstr>
      <vt:lpstr>Forfattere</vt:lpstr>
      <vt:lpstr>Indhold</vt:lpstr>
      <vt:lpstr>Hovedkonklusion</vt:lpstr>
      <vt:lpstr>Hovedkonklusion</vt:lpstr>
      <vt:lpstr>Gevinsten opnås gennem grundopskriften i professionel personvurdering</vt:lpstr>
      <vt:lpstr>Grundlæggende viden</vt:lpstr>
      <vt:lpstr>Dias nummer 8</vt:lpstr>
      <vt:lpstr>Grundlæggende viden</vt:lpstr>
      <vt:lpstr>Dias nummer 10</vt:lpstr>
      <vt:lpstr>Samarbejdsrelationer  - afhængighed</vt:lpstr>
      <vt:lpstr>Samarbejdsrelationer  - Personlighedsforskelle og performance</vt:lpstr>
      <vt:lpstr>Samarbejdsrelationer  - forskel i IK</vt:lpstr>
      <vt:lpstr>Dias nummer 14</vt:lpstr>
      <vt:lpstr>Dias nummer 15</vt:lpstr>
      <vt:lpstr>Dias nummer 16</vt:lpstr>
      <vt:lpstr>Dias nummer 17</vt:lpstr>
      <vt:lpstr>Dias nummer 18</vt:lpstr>
      <vt:lpstr>Dias nummer 19</vt:lpstr>
      <vt:lpstr>Dias nummer 20</vt:lpstr>
      <vt:lpstr>Dias nummer 21</vt:lpstr>
      <vt:lpstr>Dias nummer 22</vt:lpstr>
      <vt:lpstr>Dias nummer 23</vt:lpstr>
      <vt:lpstr> Hvad sker der, når vi gør det ”rigtige”?</vt:lpstr>
      <vt:lpstr> Hvad sker der, når vi ikke gør det ”rigtige”? </vt:lpstr>
      <vt:lpstr>Dias nummer 26</vt:lpstr>
      <vt:lpstr>PP giver vækst og bundlinie</vt:lpstr>
      <vt:lpstr>Tal manipulation</vt:lpstr>
      <vt:lpstr>Forklaringer til fodnoter</vt:lpstr>
      <vt:lpstr>Hovedkonklusion</vt:lpstr>
    </vt:vector>
  </TitlesOfParts>
  <Company>DI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mok</dc:creator>
  <cp:lastModifiedBy>Ole</cp:lastModifiedBy>
  <cp:revision>38</cp:revision>
  <dcterms:created xsi:type="dcterms:W3CDTF">2012-06-06T13:59:39Z</dcterms:created>
  <dcterms:modified xsi:type="dcterms:W3CDTF">2012-11-07T12:50:18Z</dcterms:modified>
</cp:coreProperties>
</file>